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8"/>
  </p:notesMasterIdLst>
  <p:sldIdLst>
    <p:sldId id="258" r:id="rId2"/>
    <p:sldId id="303" r:id="rId3"/>
    <p:sldId id="300" r:id="rId4"/>
    <p:sldId id="280" r:id="rId5"/>
    <p:sldId id="279" r:id="rId6"/>
    <p:sldId id="260" r:id="rId7"/>
    <p:sldId id="261" r:id="rId8"/>
    <p:sldId id="274" r:id="rId9"/>
    <p:sldId id="275" r:id="rId10"/>
    <p:sldId id="262" r:id="rId11"/>
    <p:sldId id="273" r:id="rId12"/>
    <p:sldId id="271" r:id="rId13"/>
    <p:sldId id="267" r:id="rId14"/>
    <p:sldId id="268" r:id="rId15"/>
    <p:sldId id="269" r:id="rId16"/>
    <p:sldId id="294" r:id="rId17"/>
    <p:sldId id="295" r:id="rId18"/>
    <p:sldId id="296" r:id="rId19"/>
    <p:sldId id="297" r:id="rId20"/>
    <p:sldId id="298" r:id="rId21"/>
    <p:sldId id="304" r:id="rId22"/>
    <p:sldId id="305" r:id="rId23"/>
    <p:sldId id="306" r:id="rId24"/>
    <p:sldId id="307" r:id="rId25"/>
    <p:sldId id="308" r:id="rId26"/>
    <p:sldId id="289" r:id="rId27"/>
    <p:sldId id="292" r:id="rId28"/>
    <p:sldId id="293" r:id="rId29"/>
    <p:sldId id="287" r:id="rId30"/>
    <p:sldId id="291" r:id="rId31"/>
    <p:sldId id="290" r:id="rId32"/>
    <p:sldId id="310" r:id="rId33"/>
    <p:sldId id="270" r:id="rId34"/>
    <p:sldId id="299" r:id="rId35"/>
    <p:sldId id="281" r:id="rId36"/>
    <p:sldId id="285" r:id="rId37"/>
    <p:sldId id="282" r:id="rId38"/>
    <p:sldId id="283" r:id="rId39"/>
    <p:sldId id="309" r:id="rId40"/>
    <p:sldId id="284" r:id="rId41"/>
    <p:sldId id="311" r:id="rId42"/>
    <p:sldId id="312" r:id="rId43"/>
    <p:sldId id="276" r:id="rId44"/>
    <p:sldId id="277" r:id="rId45"/>
    <p:sldId id="278" r:id="rId46"/>
    <p:sldId id="301" r:id="rId4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010F9-23A7-47A2-A466-06553FCD717C}" type="datetimeFigureOut">
              <a:rPr lang="el-GR" smtClean="0"/>
              <a:t>27/2/2021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428B01-72F6-4919-BD62-B196EC54EE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254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altLang="el-GR" smtClean="0"/>
          </a:p>
        </p:txBody>
      </p:sp>
      <p:sp>
        <p:nvSpPr>
          <p:cNvPr id="69636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466A053-A82C-4E1B-8A4A-9CA03B4A8F02}" type="slidenum">
              <a:rPr lang="el-GR" altLang="el-GR" smtClean="0">
                <a:latin typeface="Calibri" panose="020F0502020204030204" pitchFamily="34" charset="0"/>
              </a:rPr>
              <a:pPr/>
              <a:t>44</a:t>
            </a:fld>
            <a:endParaRPr lang="el-GR" altLang="el-GR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927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EFE06-DEE1-4A0F-B7AE-D3D05F799AB0}" type="datetimeFigureOut">
              <a:rPr lang="el-GR" smtClean="0"/>
              <a:t>27/2/2021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38042AE-2D6E-49E7-8651-C7D3AC4F30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4685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EFE06-DEE1-4A0F-B7AE-D3D05F799AB0}" type="datetimeFigureOut">
              <a:rPr lang="el-GR" smtClean="0"/>
              <a:t>27/2/2021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8042AE-2D6E-49E7-8651-C7D3AC4F30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5181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EFE06-DEE1-4A0F-B7AE-D3D05F799AB0}" type="datetimeFigureOut">
              <a:rPr lang="el-GR" smtClean="0"/>
              <a:t>27/2/2021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8042AE-2D6E-49E7-8651-C7D3AC4F3014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66350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EFE06-DEE1-4A0F-B7AE-D3D05F799AB0}" type="datetimeFigureOut">
              <a:rPr lang="el-GR" smtClean="0"/>
              <a:t>27/2/2021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8042AE-2D6E-49E7-8651-C7D3AC4F30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6744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EFE06-DEE1-4A0F-B7AE-D3D05F799AB0}" type="datetimeFigureOut">
              <a:rPr lang="el-GR" smtClean="0"/>
              <a:t>27/2/2021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8042AE-2D6E-49E7-8651-C7D3AC4F3014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8390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EFE06-DEE1-4A0F-B7AE-D3D05F799AB0}" type="datetimeFigureOut">
              <a:rPr lang="el-GR" smtClean="0"/>
              <a:t>27/2/2021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8042AE-2D6E-49E7-8651-C7D3AC4F30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60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EFE06-DEE1-4A0F-B7AE-D3D05F799AB0}" type="datetimeFigureOut">
              <a:rPr lang="el-GR" smtClean="0"/>
              <a:t>27/2/2021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42AE-2D6E-49E7-8651-C7D3AC4F30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6427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EFE06-DEE1-4A0F-B7AE-D3D05F799AB0}" type="datetimeFigureOut">
              <a:rPr lang="el-GR" smtClean="0"/>
              <a:t>27/2/2021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42AE-2D6E-49E7-8651-C7D3AC4F30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0155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EFE06-DEE1-4A0F-B7AE-D3D05F799AB0}" type="datetimeFigureOut">
              <a:rPr lang="el-GR" smtClean="0"/>
              <a:t>27/2/2021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42AE-2D6E-49E7-8651-C7D3AC4F30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2098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EFE06-DEE1-4A0F-B7AE-D3D05F799AB0}" type="datetimeFigureOut">
              <a:rPr lang="el-GR" smtClean="0"/>
              <a:t>27/2/2021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8042AE-2D6E-49E7-8651-C7D3AC4F30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6959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EFE06-DEE1-4A0F-B7AE-D3D05F799AB0}" type="datetimeFigureOut">
              <a:rPr lang="el-GR" smtClean="0"/>
              <a:t>27/2/2021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38042AE-2D6E-49E7-8651-C7D3AC4F30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6044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EFE06-DEE1-4A0F-B7AE-D3D05F799AB0}" type="datetimeFigureOut">
              <a:rPr lang="el-GR" smtClean="0"/>
              <a:t>27/2/2021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38042AE-2D6E-49E7-8651-C7D3AC4F30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6012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EFE06-DEE1-4A0F-B7AE-D3D05F799AB0}" type="datetimeFigureOut">
              <a:rPr lang="el-GR" smtClean="0"/>
              <a:t>27/2/2021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42AE-2D6E-49E7-8651-C7D3AC4F30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0320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EFE06-DEE1-4A0F-B7AE-D3D05F799AB0}" type="datetimeFigureOut">
              <a:rPr lang="el-GR" smtClean="0"/>
              <a:t>27/2/2021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42AE-2D6E-49E7-8651-C7D3AC4F30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006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EFE06-DEE1-4A0F-B7AE-D3D05F799AB0}" type="datetimeFigureOut">
              <a:rPr lang="el-GR" smtClean="0"/>
              <a:t>27/2/2021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042AE-2D6E-49E7-8651-C7D3AC4F30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2357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EFE06-DEE1-4A0F-B7AE-D3D05F799AB0}" type="datetimeFigureOut">
              <a:rPr lang="el-GR" smtClean="0"/>
              <a:t>27/2/2021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8042AE-2D6E-49E7-8651-C7D3AC4F30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4907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EFE06-DEE1-4A0F-B7AE-D3D05F799AB0}" type="datetimeFigureOut">
              <a:rPr lang="el-GR" smtClean="0"/>
              <a:t>27/2/2021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38042AE-2D6E-49E7-8651-C7D3AC4F30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9851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sh-education.gr/%ce%b1%cf%85%cf%84%ce%bf%ce%b1%ce%be%ce%b9%ce%bf%ce%bb%cf%8c%ce%b3%ce%b7%cf%83%ce%b7-%cf%83%cf%87%ce%bf%ce%bb%ce%b5%ce%af%ce%bf%cf%85-%ce%bc%ce%b7-%ce%b2%ce%b1%cf%86%cf%84%ce%af%ce%b6%ce%bf%cf%85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37509" y="624110"/>
            <a:ext cx="9667103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>
                <a:solidFill>
                  <a:srgbClr val="0070C0"/>
                </a:solidFill>
              </a:rPr>
              <a:t>ΑΥΤΟΑΞΙΟΛΟΓΗΣΗ </a:t>
            </a:r>
            <a:r>
              <a:rPr lang="el-GR" b="1" dirty="0" smtClean="0">
                <a:solidFill>
                  <a:srgbClr val="0070C0"/>
                </a:solidFill>
              </a:rPr>
              <a:t>ΣΧΟΛΕΙΟΥ. </a:t>
            </a:r>
            <a:r>
              <a:rPr lang="el-GR" b="1" dirty="0">
                <a:solidFill>
                  <a:srgbClr val="0070C0"/>
                </a:solidFill>
              </a:rPr>
              <a:t>ΜΗ ΒΑΦΤΙΖΟΥΜΕ ΤΟ ΚΡΕΑΣ ΨΑΡΙ </a:t>
            </a:r>
            <a:r>
              <a:rPr lang="el-GR" dirty="0"/>
              <a:t/>
            </a:r>
            <a:br>
              <a:rPr lang="el-GR" dirty="0"/>
            </a:b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45029" y="1905000"/>
            <a:ext cx="10050280" cy="400622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l-GR" sz="2400" dirty="0" smtClean="0"/>
          </a:p>
          <a:p>
            <a:pPr algn="ctr">
              <a:lnSpc>
                <a:spcPct val="150000"/>
              </a:lnSpc>
            </a:pPr>
            <a:r>
              <a:rPr lang="el-GR" sz="2400" b="1" dirty="0" smtClean="0"/>
              <a:t>Γιώργος </a:t>
            </a:r>
            <a:r>
              <a:rPr lang="el-GR" sz="2400" b="1" dirty="0" err="1"/>
              <a:t>Μπαγάκης</a:t>
            </a:r>
            <a:endParaRPr lang="el-GR" sz="2400" dirty="0" smtClean="0"/>
          </a:p>
          <a:p>
            <a:pPr>
              <a:lnSpc>
                <a:spcPct val="150000"/>
              </a:lnSpc>
            </a:pPr>
            <a:endParaRPr lang="el-GR" sz="2400" dirty="0" smtClean="0"/>
          </a:p>
          <a:p>
            <a:pPr algn="ctr">
              <a:lnSpc>
                <a:spcPct val="150000"/>
              </a:lnSpc>
            </a:pPr>
            <a:r>
              <a:rPr lang="el-GR" sz="2400" dirty="0" smtClean="0"/>
              <a:t>Ομότιμος Καθηγητής στο Τμήμα Κοινωνικής και Εκπαιδευτικής Πολιτικής Πανεπιστημίου Πελοποννήσου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041537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54629" y="624110"/>
            <a:ext cx="9849983" cy="1280890"/>
          </a:xfrm>
        </p:spPr>
        <p:txBody>
          <a:bodyPr/>
          <a:lstStyle/>
          <a:p>
            <a:pPr algn="ctr"/>
            <a:r>
              <a:rPr lang="el-GR" b="1" dirty="0">
                <a:solidFill>
                  <a:srgbClr val="0070C0"/>
                </a:solidFill>
              </a:rPr>
              <a:t>Γ</a:t>
            </a:r>
            <a:r>
              <a:rPr lang="el-GR" b="1" dirty="0" smtClean="0">
                <a:solidFill>
                  <a:srgbClr val="0070C0"/>
                </a:solidFill>
              </a:rPr>
              <a:t>. ΕΠΙΣΗΜΑΝΣΕΙΣ ΓΙΑ ΤΗΝ ΑΥΤΟΑΞΙΟΛΟΓΗΣΗ</a:t>
            </a:r>
            <a:endParaRPr lang="el-G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825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59132" y="624110"/>
            <a:ext cx="9588138" cy="1280890"/>
          </a:xfrm>
        </p:spPr>
        <p:txBody>
          <a:bodyPr/>
          <a:lstStyle/>
          <a:p>
            <a:pPr algn="ctr"/>
            <a:r>
              <a:rPr lang="el-GR" b="1" dirty="0" smtClean="0">
                <a:solidFill>
                  <a:srgbClr val="0070C0"/>
                </a:solidFill>
              </a:rPr>
              <a:t>γ1</a:t>
            </a:r>
            <a:r>
              <a:rPr lang="el-GR" b="1" dirty="0">
                <a:solidFill>
                  <a:srgbClr val="0070C0"/>
                </a:solidFill>
              </a:rPr>
              <a:t>. </a:t>
            </a:r>
            <a:r>
              <a:rPr lang="el-GR" b="1" dirty="0" smtClean="0">
                <a:solidFill>
                  <a:srgbClr val="0070C0"/>
                </a:solidFill>
              </a:rPr>
              <a:t>Διαπιστώσεις ρίχνοντας μια ματιά στο χθες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880314" y="1905000"/>
            <a:ext cx="9737509" cy="4572278"/>
          </a:xfrm>
        </p:spPr>
        <p:txBody>
          <a:bodyPr>
            <a:normAutofit/>
          </a:bodyPr>
          <a:lstStyle/>
          <a:p>
            <a:r>
              <a:rPr lang="el-GR" sz="2400" dirty="0"/>
              <a:t>Με μια πρώτη ανάγνωση του </a:t>
            </a:r>
            <a:r>
              <a:rPr lang="el-GR" sz="2400" dirty="0" smtClean="0"/>
              <a:t>καινούργιου </a:t>
            </a:r>
            <a:r>
              <a:rPr lang="el-GR" sz="2400" dirty="0"/>
              <a:t>ΦΕΚ για την αυτό-αξιολόγηση που εκδόθηκε στις 20 Ιανουαρίου του 2021, </a:t>
            </a:r>
            <a:r>
              <a:rPr lang="el-GR" sz="2400" dirty="0" smtClean="0"/>
              <a:t>εύλογα προκύπτει η σκέψη, τουλάχιστον σε μένα: </a:t>
            </a:r>
            <a:endParaRPr lang="el-GR" sz="2400" dirty="0"/>
          </a:p>
          <a:p>
            <a:endParaRPr lang="el-GR" sz="2400" b="1" dirty="0"/>
          </a:p>
          <a:p>
            <a:r>
              <a:rPr lang="el-GR" sz="2400" b="1" dirty="0"/>
              <a:t>23 χρόνια </a:t>
            </a:r>
            <a:r>
              <a:rPr lang="el-GR" sz="2400" dirty="0"/>
              <a:t>μετά την εμφάνιση της έννοιας της αυτό-αξιολόγησης στη χώρα μας </a:t>
            </a:r>
            <a:r>
              <a:rPr lang="el-GR" sz="2400" b="1" dirty="0"/>
              <a:t>μάθαμε άραγε κάτι για </a:t>
            </a:r>
            <a:r>
              <a:rPr lang="el-GR" sz="2400" b="1" dirty="0" smtClean="0"/>
              <a:t>την ουσία της έννοιας αυτής; </a:t>
            </a:r>
            <a:endParaRPr lang="el-GR" sz="2400" b="1" dirty="0"/>
          </a:p>
          <a:p>
            <a:endParaRPr lang="el-GR" sz="2400" b="1" dirty="0"/>
          </a:p>
          <a:p>
            <a:r>
              <a:rPr lang="el-GR" sz="2400" b="1" dirty="0"/>
              <a:t>Μήπως η πανδημία και η καραντίνα μας έφεραν απώλεια μνήμης;</a:t>
            </a:r>
            <a:endParaRPr lang="el-GR" sz="24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66082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06880" y="0"/>
            <a:ext cx="9797733" cy="6932023"/>
          </a:xfrm>
        </p:spPr>
        <p:txBody>
          <a:bodyPr>
            <a:normAutofit/>
          </a:bodyPr>
          <a:lstStyle/>
          <a:p>
            <a:pPr lvl="0"/>
            <a:r>
              <a:rPr lang="el-GR" sz="2400" dirty="0"/>
              <a:t>Αλήθεια ξεχάσαμε </a:t>
            </a:r>
            <a:r>
              <a:rPr lang="el-GR" sz="2400" dirty="0" smtClean="0"/>
              <a:t>αυτά </a:t>
            </a:r>
            <a:r>
              <a:rPr lang="el-GR" sz="2400" dirty="0"/>
              <a:t>που </a:t>
            </a:r>
            <a:r>
              <a:rPr lang="el-GR" sz="2400" dirty="0" smtClean="0"/>
              <a:t>έγιναν </a:t>
            </a:r>
            <a:r>
              <a:rPr lang="el-GR" sz="2400" dirty="0"/>
              <a:t>(</a:t>
            </a:r>
            <a:r>
              <a:rPr lang="el-GR" sz="2400" dirty="0" err="1"/>
              <a:t>Μπαγάκης</a:t>
            </a:r>
            <a:r>
              <a:rPr lang="el-GR" sz="2400" dirty="0"/>
              <a:t>, 2017</a:t>
            </a:r>
            <a:r>
              <a:rPr lang="el-GR" sz="2400" dirty="0" smtClean="0"/>
              <a:t>)</a:t>
            </a:r>
            <a:r>
              <a:rPr lang="en-US" sz="2400" dirty="0" smtClean="0"/>
              <a:t>:</a:t>
            </a:r>
            <a:r>
              <a:rPr lang="el-GR" sz="2400" dirty="0" smtClean="0"/>
              <a:t> </a:t>
            </a:r>
            <a:endParaRPr lang="en-US" sz="24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l-GR" sz="2400" dirty="0" smtClean="0"/>
              <a:t> </a:t>
            </a:r>
            <a:r>
              <a:rPr lang="en-US" sz="2400" dirty="0" smtClean="0"/>
              <a:t>T</a:t>
            </a:r>
            <a:r>
              <a:rPr lang="el-GR" sz="2400" dirty="0" smtClean="0"/>
              <a:t>ο </a:t>
            </a:r>
            <a:r>
              <a:rPr lang="el-GR" sz="2400" dirty="0"/>
              <a:t>1997 μέχρι το 2000  με τον Ιωσήφ </a:t>
            </a:r>
            <a:r>
              <a:rPr lang="el-GR" sz="2400" dirty="0" smtClean="0"/>
              <a:t>Σολομών</a:t>
            </a:r>
            <a:r>
              <a:rPr lang="en-US" sz="2400" dirty="0" smtClean="0"/>
              <a:t> (</a:t>
            </a:r>
            <a:r>
              <a:rPr lang="el-GR" sz="2400" dirty="0" smtClean="0"/>
              <a:t>Σολομών, 1999)</a:t>
            </a:r>
            <a:endParaRPr lang="en-US" sz="24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l-GR" sz="2400" dirty="0" smtClean="0"/>
              <a:t> </a:t>
            </a:r>
            <a:r>
              <a:rPr lang="el-GR" sz="2400" dirty="0"/>
              <a:t>Τ</a:t>
            </a:r>
            <a:r>
              <a:rPr lang="el-GR" sz="2400" dirty="0" smtClean="0"/>
              <a:t>ο </a:t>
            </a:r>
            <a:r>
              <a:rPr lang="el-GR" sz="2400" dirty="0"/>
              <a:t>2002 μέχρι το 2005 μαζί με τον </a:t>
            </a:r>
            <a:r>
              <a:rPr lang="en-US" sz="2400" dirty="0"/>
              <a:t>John </a:t>
            </a:r>
            <a:r>
              <a:rPr lang="en-US" sz="2400" dirty="0" err="1" smtClean="0"/>
              <a:t>MacBeath</a:t>
            </a:r>
            <a:r>
              <a:rPr lang="el-GR" sz="2400" dirty="0" smtClean="0"/>
              <a:t> (</a:t>
            </a:r>
            <a:r>
              <a:rPr lang="el-GR" sz="2400" dirty="0" err="1" smtClean="0"/>
              <a:t>Μπαγάκης</a:t>
            </a:r>
            <a:r>
              <a:rPr lang="el-GR" sz="2400" dirty="0" smtClean="0"/>
              <a:t>, κ.ά., 2007)</a:t>
            </a:r>
            <a:endParaRPr lang="en-US" sz="24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l-GR" sz="2400" dirty="0" smtClean="0"/>
              <a:t> </a:t>
            </a:r>
            <a:r>
              <a:rPr lang="el-GR" sz="2400" dirty="0"/>
              <a:t>Τ</a:t>
            </a:r>
            <a:r>
              <a:rPr lang="el-GR" sz="2400" dirty="0" smtClean="0"/>
              <a:t>ο </a:t>
            </a:r>
            <a:r>
              <a:rPr lang="el-GR" sz="2400" dirty="0"/>
              <a:t>2009 μέχρι το 2013 με τα </a:t>
            </a:r>
            <a:r>
              <a:rPr lang="el-GR" sz="2400" dirty="0" smtClean="0"/>
              <a:t>600 πιλοτικά σχολεία</a:t>
            </a:r>
            <a:endParaRPr lang="en-US" sz="24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/>
              <a:t> </a:t>
            </a:r>
            <a:r>
              <a:rPr lang="el-GR" sz="2400" dirty="0" smtClean="0"/>
              <a:t>Τη γενίκευση </a:t>
            </a:r>
            <a:r>
              <a:rPr lang="el-GR" sz="2400" dirty="0"/>
              <a:t>του </a:t>
            </a:r>
            <a:r>
              <a:rPr lang="el-GR" sz="2400" dirty="0" smtClean="0"/>
              <a:t>2013</a:t>
            </a:r>
            <a:endParaRPr lang="en-US" sz="24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/>
              <a:t> </a:t>
            </a:r>
            <a:r>
              <a:rPr lang="el-GR" sz="2400" dirty="0" smtClean="0"/>
              <a:t>Αυτά </a:t>
            </a:r>
            <a:r>
              <a:rPr lang="el-GR" sz="2400" dirty="0"/>
              <a:t>που ήρθαν </a:t>
            </a:r>
            <a:r>
              <a:rPr lang="el-GR" sz="2400" dirty="0" smtClean="0"/>
              <a:t>τον Ιανουάριο του 2019 </a:t>
            </a:r>
            <a:endParaRPr lang="el-GR" sz="2400" dirty="0"/>
          </a:p>
          <a:p>
            <a:pPr marL="0" indent="0">
              <a:buNone/>
            </a:pPr>
            <a:endParaRPr lang="el-GR" sz="2400" dirty="0"/>
          </a:p>
          <a:p>
            <a:r>
              <a:rPr lang="el-GR" sz="2400" dirty="0"/>
              <a:t> </a:t>
            </a:r>
            <a:r>
              <a:rPr lang="el-GR" sz="2400" dirty="0" smtClean="0"/>
              <a:t>Αποτελεί </a:t>
            </a:r>
            <a:r>
              <a:rPr lang="el-GR" sz="2400" dirty="0"/>
              <a:t>άραγε αυτό το ΦΕΚ μια σύνθεση, μια </a:t>
            </a:r>
            <a:r>
              <a:rPr lang="el-GR" sz="2400" dirty="0" err="1"/>
              <a:t>επικαιροποίηση</a:t>
            </a:r>
            <a:r>
              <a:rPr lang="el-GR" sz="2400" dirty="0"/>
              <a:t>, μια υπέρβαση των προηγούμενων</a:t>
            </a:r>
            <a:r>
              <a:rPr lang="el-GR" sz="2400" dirty="0" smtClean="0"/>
              <a:t>;</a:t>
            </a:r>
          </a:p>
          <a:p>
            <a:endParaRPr lang="el-GR" sz="2400" dirty="0"/>
          </a:p>
          <a:p>
            <a:pPr lvl="0"/>
            <a:r>
              <a:rPr lang="el-GR" sz="2400" b="1" dirty="0" smtClean="0"/>
              <a:t>Έχει </a:t>
            </a:r>
            <a:r>
              <a:rPr lang="el-GR" sz="2400" b="1" dirty="0"/>
              <a:t>κάποια σχέση με το πρώτο </a:t>
            </a:r>
            <a:r>
              <a:rPr lang="el-GR" sz="2400" b="1" dirty="0" smtClean="0"/>
              <a:t>συνθετικό </a:t>
            </a:r>
            <a:r>
              <a:rPr lang="el-GR" sz="2400" b="1" dirty="0"/>
              <a:t>(</a:t>
            </a:r>
            <a:r>
              <a:rPr lang="el-GR" sz="2400" b="1" dirty="0" err="1" smtClean="0"/>
              <a:t>αυτο</a:t>
            </a:r>
            <a:r>
              <a:rPr lang="el-GR" sz="2400" b="1" dirty="0" smtClean="0"/>
              <a:t>) </a:t>
            </a:r>
            <a:r>
              <a:rPr lang="el-GR" sz="2400" b="1" dirty="0"/>
              <a:t>της λέξης </a:t>
            </a:r>
            <a:r>
              <a:rPr lang="el-GR" sz="2400" b="1" dirty="0" err="1" smtClean="0"/>
              <a:t>αυτο</a:t>
            </a:r>
            <a:r>
              <a:rPr lang="el-GR" sz="2400" b="1" dirty="0" smtClean="0"/>
              <a:t>-αξιολόγηση </a:t>
            </a:r>
            <a:r>
              <a:rPr lang="el-GR" sz="2400" b="1" dirty="0"/>
              <a:t>ότι προτείνεται</a:t>
            </a:r>
            <a:r>
              <a:rPr lang="el-GR" sz="2400" b="1" dirty="0" smtClean="0"/>
              <a:t>; </a:t>
            </a:r>
            <a:endParaRPr lang="el-GR" sz="24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3629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48497" y="513806"/>
            <a:ext cx="9856116" cy="5977146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l-GR" sz="2400" b="1" dirty="0" smtClean="0"/>
              <a:t>Έχει </a:t>
            </a:r>
            <a:r>
              <a:rPr lang="el-GR" sz="2400" b="1" dirty="0"/>
              <a:t>κάποια σχέση με τη βασική στόχευση της αυτό-αξιολόγησης που </a:t>
            </a:r>
            <a:r>
              <a:rPr lang="el-GR" sz="2400" b="1" dirty="0" smtClean="0"/>
              <a:t>είναι </a:t>
            </a:r>
            <a:r>
              <a:rPr lang="el-GR" sz="2400" dirty="0" smtClean="0"/>
              <a:t>(</a:t>
            </a:r>
            <a:r>
              <a:rPr lang="en-US" sz="2400" dirty="0" err="1" smtClean="0"/>
              <a:t>MacBeath</a:t>
            </a:r>
            <a:r>
              <a:rPr lang="en-US" sz="2400" dirty="0" smtClean="0"/>
              <a:t>, 2001; </a:t>
            </a:r>
            <a:r>
              <a:rPr lang="en-US" sz="2400" dirty="0" err="1" smtClean="0"/>
              <a:t>MacBeath</a:t>
            </a:r>
            <a:r>
              <a:rPr lang="en-US" sz="2400" dirty="0" smtClean="0"/>
              <a:t>, </a:t>
            </a:r>
            <a:r>
              <a:rPr lang="en-US" sz="2400" dirty="0" err="1" smtClean="0"/>
              <a:t>Schratz</a:t>
            </a:r>
            <a:r>
              <a:rPr lang="en-US" sz="2400" dirty="0" smtClean="0"/>
              <a:t>, </a:t>
            </a:r>
            <a:r>
              <a:rPr lang="en-US" sz="2400" dirty="0" err="1" smtClean="0"/>
              <a:t>Meuret</a:t>
            </a:r>
            <a:r>
              <a:rPr lang="en-US" sz="2400" dirty="0" smtClean="0"/>
              <a:t>, Jacobsen, 2005):</a:t>
            </a:r>
          </a:p>
          <a:p>
            <a:pPr lvl="0"/>
            <a:r>
              <a:rPr lang="el-GR" sz="2400" dirty="0" smtClean="0"/>
              <a:t> Η </a:t>
            </a:r>
            <a:r>
              <a:rPr lang="el-GR" sz="2400" dirty="0"/>
              <a:t>επαγγελματική ανάπτυξη των </a:t>
            </a:r>
            <a:r>
              <a:rPr lang="el-GR" sz="2400" dirty="0" smtClean="0"/>
              <a:t>εκπαιδευτικών</a:t>
            </a:r>
            <a:endParaRPr lang="en-US" sz="2400" dirty="0" smtClean="0"/>
          </a:p>
          <a:p>
            <a:pPr lvl="0"/>
            <a:r>
              <a:rPr lang="el-GR" sz="2400" dirty="0" smtClean="0"/>
              <a:t>Η </a:t>
            </a:r>
            <a:r>
              <a:rPr lang="el-GR" sz="2400" dirty="0"/>
              <a:t>ανάπτυξη της </a:t>
            </a:r>
            <a:r>
              <a:rPr lang="el-GR" sz="2400" dirty="0" smtClean="0"/>
              <a:t>πρωτοβουλίας</a:t>
            </a:r>
            <a:endParaRPr lang="en-US" sz="2400" dirty="0" smtClean="0"/>
          </a:p>
          <a:p>
            <a:pPr lvl="0"/>
            <a:r>
              <a:rPr lang="el-GR" sz="2400" dirty="0" smtClean="0"/>
              <a:t>Η ανάπτυξη </a:t>
            </a:r>
            <a:r>
              <a:rPr lang="el-GR" sz="2400" dirty="0"/>
              <a:t>της </a:t>
            </a:r>
            <a:r>
              <a:rPr lang="el-GR" sz="2400" dirty="0" smtClean="0"/>
              <a:t>καινοτομίας</a:t>
            </a:r>
          </a:p>
          <a:p>
            <a:pPr lvl="0"/>
            <a:r>
              <a:rPr lang="el-GR" sz="2400" dirty="0" smtClean="0"/>
              <a:t>Η ανάπτυξη </a:t>
            </a:r>
            <a:r>
              <a:rPr lang="el-GR" sz="2400" dirty="0"/>
              <a:t>της </a:t>
            </a:r>
            <a:r>
              <a:rPr lang="el-GR" sz="2400" dirty="0" smtClean="0"/>
              <a:t>συλλογικότητας</a:t>
            </a:r>
          </a:p>
          <a:p>
            <a:r>
              <a:rPr lang="el-GR" sz="2400" dirty="0"/>
              <a:t>Η βελτίωση </a:t>
            </a:r>
            <a:r>
              <a:rPr lang="el-GR" sz="2400" dirty="0" smtClean="0"/>
              <a:t>εν τέλει των </a:t>
            </a:r>
            <a:r>
              <a:rPr lang="el-GR" sz="2400" dirty="0"/>
              <a:t>σχολείων</a:t>
            </a:r>
            <a:endParaRPr lang="en-US" sz="2400" dirty="0"/>
          </a:p>
          <a:p>
            <a:pPr lvl="0"/>
            <a:endParaRPr lang="el-GR" sz="2400" dirty="0"/>
          </a:p>
          <a:p>
            <a:pPr marL="0" lvl="0" indent="0">
              <a:buNone/>
            </a:pPr>
            <a:r>
              <a:rPr lang="el-GR" sz="2400" b="1" dirty="0" smtClean="0"/>
              <a:t>Μήπως </a:t>
            </a:r>
            <a:r>
              <a:rPr lang="el-GR" sz="2400" b="1" dirty="0"/>
              <a:t>πρόκειται για </a:t>
            </a:r>
            <a:r>
              <a:rPr lang="el-GR" sz="2400" b="1" dirty="0" smtClean="0"/>
              <a:t>μια υποχρεωτική, </a:t>
            </a:r>
            <a:r>
              <a:rPr lang="el-GR" sz="2400" b="1" dirty="0"/>
              <a:t>ρηχή, υπηρεσιακή, γραφειοκρατική </a:t>
            </a:r>
            <a:r>
              <a:rPr lang="el-GR" sz="2400" b="1" dirty="0" smtClean="0"/>
              <a:t>έκθεση</a:t>
            </a:r>
          </a:p>
          <a:p>
            <a:pPr lvl="0"/>
            <a:r>
              <a:rPr lang="el-GR" sz="2400" dirty="0" smtClean="0"/>
              <a:t>Σε </a:t>
            </a:r>
            <a:r>
              <a:rPr lang="el-GR" sz="2400" dirty="0"/>
              <a:t>ένα κλίμα επιβολής, ελέγχου,  απαξίωσης των </a:t>
            </a:r>
            <a:r>
              <a:rPr lang="el-GR" sz="2400" dirty="0" smtClean="0"/>
              <a:t>εκπαιδευτικών</a:t>
            </a:r>
            <a:r>
              <a:rPr lang="en-US" sz="2400" dirty="0" smtClean="0"/>
              <a:t>;</a:t>
            </a:r>
            <a:r>
              <a:rPr lang="el-GR" sz="2400" dirty="0" smtClean="0"/>
              <a:t> </a:t>
            </a:r>
          </a:p>
          <a:p>
            <a:pPr lvl="0"/>
            <a:r>
              <a:rPr lang="el-GR" sz="2400" dirty="0" smtClean="0"/>
              <a:t>Μήπως υποτιμά τις επιστήμες </a:t>
            </a:r>
            <a:r>
              <a:rPr lang="el-GR" sz="2400" dirty="0"/>
              <a:t>της εκπαίδευσης;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37921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67543" y="90152"/>
            <a:ext cx="9937069" cy="1184856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>
                <a:solidFill>
                  <a:srgbClr val="0070C0"/>
                </a:solidFill>
              </a:rPr>
              <a:t>γ</a:t>
            </a:r>
            <a:r>
              <a:rPr lang="el-GR" b="1" dirty="0" smtClean="0">
                <a:solidFill>
                  <a:srgbClr val="0070C0"/>
                </a:solidFill>
              </a:rPr>
              <a:t>2. Βασικές επισημάνσεις στον τρόπο υλοποίησης που προτείνεται στο ΦΕΚ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390918" y="1275008"/>
            <a:ext cx="10113694" cy="5190185"/>
          </a:xfrm>
        </p:spPr>
        <p:txBody>
          <a:bodyPr>
            <a:normAutofit/>
          </a:bodyPr>
          <a:lstStyle/>
          <a:p>
            <a:pPr lvl="0"/>
            <a:r>
              <a:rPr lang="el-GR" sz="2400" b="1" dirty="0" smtClean="0"/>
              <a:t>Είναι διαφορετικό πράγμα η αυτό-αξιολόγηση σχολικής μονάδας από την εσωτερική αξιολόγηση της, </a:t>
            </a:r>
            <a:r>
              <a:rPr lang="el-GR" sz="2400" dirty="0" smtClean="0"/>
              <a:t>την οποία μπορεί </a:t>
            </a:r>
            <a:r>
              <a:rPr lang="el-GR" sz="2400" dirty="0"/>
              <a:t>π.χ. να την κάνει ο διευθυντής της σχολικής μονάδας στους εκπαιδευτικούς του</a:t>
            </a:r>
          </a:p>
          <a:p>
            <a:pPr lvl="0"/>
            <a:endParaRPr lang="el-GR" sz="2400" dirty="0" smtClean="0"/>
          </a:p>
          <a:p>
            <a:pPr lvl="0"/>
            <a:r>
              <a:rPr lang="el-GR" sz="2400" b="1" dirty="0" smtClean="0"/>
              <a:t>Οι </a:t>
            </a:r>
            <a:r>
              <a:rPr lang="el-GR" sz="2400" b="1" dirty="0"/>
              <a:t>άξονες της </a:t>
            </a:r>
            <a:r>
              <a:rPr lang="el-GR" sz="2400" b="1" dirty="0" smtClean="0"/>
              <a:t>πρώτης ελληνικής </a:t>
            </a:r>
            <a:r>
              <a:rPr lang="el-GR" sz="2400" b="1" dirty="0"/>
              <a:t>εκδοχής της αυτό-αξιολόγησης του ΥΠΑΙΘ</a:t>
            </a:r>
            <a:r>
              <a:rPr lang="el-GR" sz="2400" dirty="0"/>
              <a:t>  είχαν προκύψει 20 χρόνια πριν αλλά μέσα από έρευνα που έκανε η ομάδα του αείμνηστου Ιωσήφ Σολομών στα τότε συμμετέχοντα έντεκα πιλοτικά </a:t>
            </a:r>
            <a:r>
              <a:rPr lang="el-GR" sz="2400" dirty="0" smtClean="0"/>
              <a:t>σχολεία</a:t>
            </a:r>
            <a:r>
              <a:rPr lang="en-US" sz="2400" dirty="0" smtClean="0"/>
              <a:t> (</a:t>
            </a:r>
            <a:r>
              <a:rPr lang="el-GR" sz="2400" dirty="0" smtClean="0"/>
              <a:t>Σολομών</a:t>
            </a:r>
            <a:r>
              <a:rPr lang="en-US" sz="2400" dirty="0" smtClean="0"/>
              <a:t>, 1999)</a:t>
            </a:r>
            <a:r>
              <a:rPr lang="el-GR" sz="2400" dirty="0" smtClean="0"/>
              <a:t>. </a:t>
            </a:r>
          </a:p>
          <a:p>
            <a:pPr lvl="0"/>
            <a:endParaRPr lang="el-GR" sz="2400" dirty="0"/>
          </a:p>
          <a:p>
            <a:pPr lvl="0"/>
            <a:r>
              <a:rPr lang="el-GR" sz="2400" b="1" dirty="0" smtClean="0"/>
              <a:t>Οι </a:t>
            </a:r>
            <a:r>
              <a:rPr lang="el-GR" sz="2400" b="1" dirty="0"/>
              <a:t>νέοι άξονες που προστέθηκαν </a:t>
            </a:r>
            <a:r>
              <a:rPr lang="el-GR" sz="2400" b="1" dirty="0" smtClean="0"/>
              <a:t>πως </a:t>
            </a:r>
            <a:r>
              <a:rPr lang="el-GR" sz="2400" b="1" dirty="0"/>
              <a:t>προέκυψαν</a:t>
            </a:r>
            <a:r>
              <a:rPr lang="el-GR" sz="2400" dirty="0"/>
              <a:t>; Από ποιους; Μήπως </a:t>
            </a:r>
            <a:r>
              <a:rPr lang="el-GR" sz="2400" b="1" dirty="0" smtClean="0"/>
              <a:t>επιλεκτικά και βολικά </a:t>
            </a:r>
            <a:r>
              <a:rPr lang="el-GR" sz="2400" b="1" dirty="0"/>
              <a:t>από τα πάνω;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86977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84960" y="0"/>
            <a:ext cx="9919653" cy="6857999"/>
          </a:xfrm>
        </p:spPr>
        <p:txBody>
          <a:bodyPr>
            <a:normAutofit fontScale="92500" lnSpcReduction="10000"/>
          </a:bodyPr>
          <a:lstStyle/>
          <a:p>
            <a:r>
              <a:rPr lang="el-GR" sz="2400" dirty="0" smtClean="0"/>
              <a:t>Καταλαβαίνουν άραγε οι «σοφοί» του ΥΠΑΙΘ τι σημαίνει </a:t>
            </a:r>
            <a:r>
              <a:rPr lang="el-GR" sz="2400" b="1" dirty="0" smtClean="0"/>
              <a:t>εστία ανάπτυξης </a:t>
            </a:r>
            <a:r>
              <a:rPr lang="el-GR" sz="2400" dirty="0" smtClean="0"/>
              <a:t>(</a:t>
            </a:r>
            <a:r>
              <a:rPr lang="en-US" sz="2400" dirty="0" smtClean="0"/>
              <a:t>focus of development), </a:t>
            </a:r>
            <a:r>
              <a:rPr lang="el-GR" sz="2400" dirty="0" smtClean="0"/>
              <a:t>τις δυσκολίες που έχει η επιλογή της και η αξιοποίησή της. Πώς προτείνουν τόσο εύκολα άξονες που προέκυψαν 20 χρόνια πριν ή δημιουργούν άλλους αυθαίρετα εκ των άνω</a:t>
            </a:r>
            <a:r>
              <a:rPr lang="en-US" sz="2400" dirty="0" smtClean="0"/>
              <a:t>;</a:t>
            </a:r>
            <a:endParaRPr lang="el-GR" sz="2400" dirty="0" smtClean="0"/>
          </a:p>
          <a:p>
            <a:endParaRPr lang="el-GR" sz="2400" dirty="0"/>
          </a:p>
          <a:p>
            <a:r>
              <a:rPr lang="el-GR" sz="2400" dirty="0" smtClean="0"/>
              <a:t>Η </a:t>
            </a:r>
            <a:r>
              <a:rPr lang="el-GR" sz="2400" b="1" dirty="0"/>
              <a:t>έννοια κλειδί </a:t>
            </a:r>
            <a:r>
              <a:rPr lang="el-GR" sz="2400" b="1" dirty="0" smtClean="0"/>
              <a:t>του υποστηρικτικού ρόλου του κριτικού φίλου</a:t>
            </a:r>
            <a:r>
              <a:rPr lang="en-US" sz="2400" b="1" dirty="0" smtClean="0"/>
              <a:t> </a:t>
            </a:r>
            <a:r>
              <a:rPr lang="en-US" sz="2400" dirty="0" smtClean="0"/>
              <a:t>(</a:t>
            </a:r>
            <a:r>
              <a:rPr lang="el-GR" sz="2400" dirty="0" smtClean="0"/>
              <a:t>Δεμερτζή, 2007</a:t>
            </a:r>
            <a:r>
              <a:rPr lang="en-US" sz="2400" dirty="0" smtClean="0"/>
              <a:t>; </a:t>
            </a:r>
            <a:r>
              <a:rPr lang="en-US" sz="2400" dirty="0" err="1" smtClean="0"/>
              <a:t>MacBeath</a:t>
            </a:r>
            <a:r>
              <a:rPr lang="en-US" sz="2400" dirty="0" smtClean="0"/>
              <a:t>, </a:t>
            </a:r>
            <a:r>
              <a:rPr lang="en-US" sz="2400" dirty="0" err="1" smtClean="0"/>
              <a:t>Schratz</a:t>
            </a:r>
            <a:r>
              <a:rPr lang="en-US" sz="2400" dirty="0" smtClean="0"/>
              <a:t>, </a:t>
            </a:r>
            <a:r>
              <a:rPr lang="en-US" sz="2400" dirty="0" err="1" smtClean="0"/>
              <a:t>Meuret</a:t>
            </a:r>
            <a:r>
              <a:rPr lang="en-US" sz="2400" dirty="0" smtClean="0"/>
              <a:t>, Jacobsen, 2005)</a:t>
            </a:r>
            <a:r>
              <a:rPr lang="el-GR" sz="2400" dirty="0" smtClean="0"/>
              <a:t>)</a:t>
            </a:r>
            <a:r>
              <a:rPr lang="el-GR" sz="2400" b="1" dirty="0" smtClean="0"/>
              <a:t> </a:t>
            </a:r>
            <a:r>
              <a:rPr lang="el-GR" sz="2400" dirty="0"/>
              <a:t>για την αυτό-αξιολόγηση απουσιάζει </a:t>
            </a:r>
            <a:r>
              <a:rPr lang="el-GR" sz="2400" dirty="0" smtClean="0"/>
              <a:t>παντελώς</a:t>
            </a:r>
            <a:r>
              <a:rPr lang="en-US" sz="2400" dirty="0" smtClean="0"/>
              <a:t> </a:t>
            </a:r>
            <a:r>
              <a:rPr lang="el-GR" sz="2400" dirty="0" smtClean="0"/>
              <a:t>αυτή τη φορά!</a:t>
            </a:r>
            <a:endParaRPr lang="el-GR" sz="2400" dirty="0"/>
          </a:p>
          <a:p>
            <a:pPr lvl="0"/>
            <a:endParaRPr lang="el-GR" sz="2400" dirty="0" smtClean="0"/>
          </a:p>
          <a:p>
            <a:pPr lvl="0"/>
            <a:r>
              <a:rPr lang="el-GR" sz="2400" dirty="0" smtClean="0"/>
              <a:t>Το </a:t>
            </a:r>
            <a:r>
              <a:rPr lang="el-GR" sz="2400" dirty="0"/>
              <a:t>κείμενο του ΦΕΚ είναι γεμάτο γενικότητες και δεν αναλύει πώς θα υλοποιηθούν όλα όσα περιγράφονται στα υπάρχοντα σχολεία </a:t>
            </a:r>
            <a:r>
              <a:rPr lang="el-GR" sz="2400" b="1" dirty="0"/>
              <a:t>(μέθοδοι, τρόποι υποστήριξης, εργαλεία, έλεγχος αξιοπιστίας και εγκυρότητας) </a:t>
            </a:r>
            <a:r>
              <a:rPr lang="el-GR" sz="2400" dirty="0"/>
              <a:t>αναφορικά με την αυτό-αξιολόγηση. </a:t>
            </a:r>
            <a:endParaRPr lang="el-GR" sz="2400" dirty="0" smtClean="0"/>
          </a:p>
          <a:p>
            <a:pPr marL="0" lvl="0" indent="0">
              <a:buNone/>
            </a:pPr>
            <a:endParaRPr lang="el-GR" sz="2400" dirty="0"/>
          </a:p>
          <a:p>
            <a:pPr lvl="0"/>
            <a:r>
              <a:rPr lang="el-GR" sz="2400" dirty="0" smtClean="0"/>
              <a:t>Τους προτείνω να λάβουν υπόψη </a:t>
            </a:r>
            <a:r>
              <a:rPr lang="el-GR" sz="2400" b="1" dirty="0"/>
              <a:t>τα </a:t>
            </a:r>
            <a:r>
              <a:rPr lang="el-GR" sz="2400" b="1" dirty="0" smtClean="0"/>
              <a:t>υπάρχοντα ελληνικά σχολεία, </a:t>
            </a:r>
            <a:r>
              <a:rPr lang="el-GR" sz="2400" b="1" dirty="0"/>
              <a:t>μάλιστα στον αστερισμό της πανδημίας  και όχι τα σχολεία ενός </a:t>
            </a:r>
            <a:r>
              <a:rPr lang="el-GR" sz="2400" b="1" dirty="0" smtClean="0"/>
              <a:t>άλλου, δικού τους </a:t>
            </a:r>
            <a:r>
              <a:rPr lang="el-GR" sz="2400" b="1" dirty="0"/>
              <a:t>φανταστικού σύμπαντος</a:t>
            </a:r>
            <a:r>
              <a:rPr lang="el-GR" sz="2400" dirty="0"/>
              <a:t>.</a:t>
            </a:r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818786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454331" y="78377"/>
            <a:ext cx="10050281" cy="1826623"/>
          </a:xfrm>
        </p:spPr>
        <p:txBody>
          <a:bodyPr/>
          <a:lstStyle/>
          <a:p>
            <a:pPr algn="ctr"/>
            <a:r>
              <a:rPr lang="el-GR" b="1" dirty="0">
                <a:solidFill>
                  <a:srgbClr val="0070C0"/>
                </a:solidFill>
              </a:rPr>
              <a:t>γ</a:t>
            </a:r>
            <a:r>
              <a:rPr lang="el-GR" b="1" dirty="0" smtClean="0">
                <a:solidFill>
                  <a:srgbClr val="0070C0"/>
                </a:solidFill>
              </a:rPr>
              <a:t>3. Η εισαγωγή και ο οδηγός για την αυτό-αξιολόγηση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367247" y="1184366"/>
            <a:ext cx="10137366" cy="56736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400" dirty="0" smtClean="0"/>
              <a:t>Μετά το ΦΕΚ εμφανίστηκε μια εισαγωγή και ο οδηγός για την αυτό-αξιολόγηση. Ακολουθούν κάποιες επισημάνσεις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l-GR" sz="2400" dirty="0" smtClean="0"/>
              <a:t>Να με συγχωρέσουν οι συγγραφείς του οδηγού αλλά θα τους πρότεινα -παρά τα πολύ ωραία </a:t>
            </a:r>
            <a:r>
              <a:rPr lang="en-US" sz="2400" dirty="0" smtClean="0"/>
              <a:t>power points </a:t>
            </a:r>
            <a:r>
              <a:rPr lang="el-GR" sz="2400" dirty="0" smtClean="0"/>
              <a:t>που έχουν ετοιμάσει- </a:t>
            </a:r>
            <a:r>
              <a:rPr lang="el-GR" sz="2400" b="1" dirty="0" smtClean="0"/>
              <a:t>να διαβάσουν ξανά  -αν ήδη το έχουν κάνει ποτέ-  κάποια βιβλία και άρθρα των ερευνητών που γέννησαν την αυτό-αξιόλογη, την έκαναν εκπαιδευτικά προγράμματα, την εφάρμοσαν σε σχολεία, την εισήγαγαν σε επίπεδο ΕΕ και όχι μόνο </a:t>
            </a:r>
            <a:r>
              <a:rPr lang="el-GR" sz="2400" dirty="0" smtClean="0"/>
              <a:t>(</a:t>
            </a:r>
            <a:r>
              <a:rPr lang="en-US" sz="2400" dirty="0" err="1"/>
              <a:t>MacBeath</a:t>
            </a:r>
            <a:r>
              <a:rPr lang="en-US" sz="2400" dirty="0"/>
              <a:t>, 2001; </a:t>
            </a:r>
            <a:r>
              <a:rPr lang="en-US" sz="2400" dirty="0" err="1"/>
              <a:t>MacBeath</a:t>
            </a:r>
            <a:r>
              <a:rPr lang="en-US" sz="2400" dirty="0"/>
              <a:t>, </a:t>
            </a:r>
            <a:r>
              <a:rPr lang="en-US" sz="2400" dirty="0" err="1"/>
              <a:t>Schratz</a:t>
            </a:r>
            <a:r>
              <a:rPr lang="en-US" sz="2400" dirty="0"/>
              <a:t>, </a:t>
            </a:r>
            <a:r>
              <a:rPr lang="en-US" sz="2400" dirty="0" err="1"/>
              <a:t>Meuret</a:t>
            </a:r>
            <a:r>
              <a:rPr lang="en-US" sz="2400" dirty="0"/>
              <a:t>, Jacobsen, 2005</a:t>
            </a:r>
            <a:r>
              <a:rPr lang="en-US" sz="2400" dirty="0" smtClean="0"/>
              <a:t>)</a:t>
            </a:r>
            <a:r>
              <a:rPr lang="el-GR" sz="2400" dirty="0" smtClean="0"/>
              <a:t>.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l-GR" sz="2400" dirty="0"/>
              <a:t>Αν νομίζουν ότι η </a:t>
            </a:r>
            <a:r>
              <a:rPr lang="el-GR" sz="2400" dirty="0" err="1"/>
              <a:t>αυτο</a:t>
            </a:r>
            <a:r>
              <a:rPr lang="el-GR" sz="2400" dirty="0"/>
              <a:t>-αξιολόγηση πραγματοποιείται καθολικά κυρίως με μια κλίμακα από 1-4, με ένα ΦΕΚ, ένα οδηγό λίγων σελίδων και </a:t>
            </a:r>
            <a:r>
              <a:rPr lang="el-GR" sz="2400" b="1" dirty="0"/>
              <a:t>χωρίς καμιά άλλη υποστήριξη</a:t>
            </a:r>
            <a:r>
              <a:rPr lang="el-GR" sz="2400" dirty="0"/>
              <a:t> φοβάμαι ότι </a:t>
            </a:r>
            <a:r>
              <a:rPr lang="el-GR" sz="2400" dirty="0" smtClean="0"/>
              <a:t>είτε πλανώνται, είτε οι </a:t>
            </a:r>
            <a:r>
              <a:rPr lang="el-GR" sz="2400" dirty="0"/>
              <a:t>στόχοι τους δεν είναι αυτοί που δηλώνουν.</a:t>
            </a:r>
          </a:p>
          <a:p>
            <a:pPr marL="0" indent="0"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0500722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88571" y="0"/>
            <a:ext cx="10798629" cy="8516983"/>
          </a:xfrm>
        </p:spPr>
        <p:txBody>
          <a:bodyPr>
            <a:normAutofit/>
          </a:bodyPr>
          <a:lstStyle/>
          <a:p>
            <a:endParaRPr lang="el-GR" sz="2400" dirty="0" smtClean="0"/>
          </a:p>
          <a:p>
            <a:r>
              <a:rPr lang="el-GR" sz="2400" dirty="0" smtClean="0"/>
              <a:t>Ένα ενδιαφέρον στοιχείο που έφερε η αυτό-αξιολόγηση ήταν </a:t>
            </a:r>
            <a:r>
              <a:rPr lang="el-GR" sz="2400" b="1" dirty="0" smtClean="0"/>
              <a:t>ένα πλήθος εργαλείων «φιλικών» προς τους εκπαιδευτικούς πολλά εκ των οποίων δεν εντάσσονται στις ποσοτικές προσεγγίσεις που ουσιαστικά προκρίνονται στον προτεινόμενο οδηγό</a:t>
            </a:r>
            <a:r>
              <a:rPr lang="en-US" sz="2400" b="1" dirty="0" smtClean="0"/>
              <a:t> </a:t>
            </a:r>
            <a:r>
              <a:rPr lang="el-GR" sz="2400" b="1" dirty="0" smtClean="0"/>
              <a:t>αλλά σε ποιοτικές </a:t>
            </a:r>
            <a:r>
              <a:rPr lang="el-GR" sz="2400" dirty="0" smtClean="0"/>
              <a:t>(</a:t>
            </a:r>
            <a:r>
              <a:rPr lang="el-GR" sz="2400" dirty="0" err="1" smtClean="0"/>
              <a:t>Μπαγάκης</a:t>
            </a:r>
            <a:r>
              <a:rPr lang="el-GR" sz="2400" dirty="0" smtClean="0"/>
              <a:t>, 2015</a:t>
            </a:r>
            <a:r>
              <a:rPr lang="en-US" sz="2400" dirty="0" smtClean="0"/>
              <a:t>; </a:t>
            </a:r>
            <a:r>
              <a:rPr lang="el-GR" sz="2400" dirty="0" err="1" smtClean="0"/>
              <a:t>Μπαγάκης</a:t>
            </a:r>
            <a:r>
              <a:rPr lang="el-GR" sz="2400" dirty="0" smtClean="0"/>
              <a:t> και Σκιά,</a:t>
            </a:r>
            <a:r>
              <a:rPr lang="en-US" sz="2400" dirty="0" smtClean="0"/>
              <a:t> 2015)</a:t>
            </a:r>
            <a:endParaRPr lang="el-GR" sz="2400" dirty="0" smtClean="0"/>
          </a:p>
          <a:p>
            <a:endParaRPr lang="el-GR" sz="2400" b="1" dirty="0" smtClean="0"/>
          </a:p>
          <a:p>
            <a:r>
              <a:rPr lang="el-GR" sz="2400" dirty="0" smtClean="0"/>
              <a:t>Δεν ήταν λίγες οι φορές που ο </a:t>
            </a:r>
            <a:r>
              <a:rPr lang="en-US" sz="2400" dirty="0" smtClean="0"/>
              <a:t>John </a:t>
            </a:r>
            <a:r>
              <a:rPr lang="en-US" sz="2400" dirty="0" err="1" smtClean="0"/>
              <a:t>MacBeath</a:t>
            </a:r>
            <a:r>
              <a:rPr lang="el-GR" sz="2400" dirty="0" smtClean="0"/>
              <a:t>, ο οποίος γέννησε την αυτό-</a:t>
            </a:r>
            <a:r>
              <a:rPr lang="el-GR" sz="2400" dirty="0" err="1" smtClean="0"/>
              <a:t>αξιολογηση</a:t>
            </a:r>
            <a:r>
              <a:rPr lang="el-GR" sz="2400" dirty="0" smtClean="0"/>
              <a:t>,</a:t>
            </a:r>
            <a:r>
              <a:rPr lang="en-US" sz="2400" dirty="0" smtClean="0"/>
              <a:t> </a:t>
            </a:r>
            <a:r>
              <a:rPr lang="el-GR" sz="2400" dirty="0" smtClean="0"/>
              <a:t>ρωτούσε</a:t>
            </a:r>
            <a:r>
              <a:rPr lang="en-US" sz="2400" dirty="0" smtClean="0"/>
              <a:t>: </a:t>
            </a:r>
            <a:r>
              <a:rPr lang="el-GR" sz="2400" b="1" dirty="0" smtClean="0"/>
              <a:t>ποιος θέτει τα κριτήρια της αυτό-αξιολόγησης</a:t>
            </a:r>
            <a:r>
              <a:rPr lang="en-US" sz="2400" b="1" dirty="0" smtClean="0"/>
              <a:t>;</a:t>
            </a:r>
            <a:r>
              <a:rPr lang="el-GR" sz="2400" b="1" dirty="0" smtClean="0"/>
              <a:t> Έρχονται απέξω, από πάνω ή τα θέτουν οι εκπαιδευτικοί</a:t>
            </a:r>
            <a:r>
              <a:rPr lang="en-US" sz="2400" b="1" dirty="0" smtClean="0"/>
              <a:t>;</a:t>
            </a:r>
            <a:endParaRPr lang="el-GR" sz="2400" b="1" dirty="0" smtClean="0"/>
          </a:p>
          <a:p>
            <a:endParaRPr lang="el-GR" sz="2400" b="1" dirty="0" smtClean="0"/>
          </a:p>
          <a:p>
            <a:r>
              <a:rPr lang="el-GR" sz="2400" dirty="0" smtClean="0"/>
              <a:t>Η έννοια της αυτό-αξιολόγησης </a:t>
            </a:r>
            <a:r>
              <a:rPr lang="el-GR" sz="2400" b="1" dirty="0" smtClean="0"/>
              <a:t>δεν είναι συμβατή ούτε με την υποχρεωτική</a:t>
            </a:r>
            <a:r>
              <a:rPr lang="el-GR" sz="2400" dirty="0" smtClean="0"/>
              <a:t> (εντέλλεσθε) αυτό-αξιολόγηση, </a:t>
            </a:r>
            <a:r>
              <a:rPr lang="el-GR" sz="2400" b="1" dirty="0" smtClean="0"/>
              <a:t>ούτε με την καθολική</a:t>
            </a:r>
            <a:r>
              <a:rPr lang="el-GR" sz="2400" dirty="0" smtClean="0"/>
              <a:t> (όλα τα σχολεία της Ελλάδας) αυτό-αξιολόγηση.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725880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349085" y="127722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γ4 Λίγα θεμελιώδη για την αυτό-αξιολόγηση και γενικότερα για την αξιολόγηση 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80457" y="1219200"/>
            <a:ext cx="10024155" cy="4781006"/>
          </a:xfrm>
        </p:spPr>
        <p:txBody>
          <a:bodyPr>
            <a:noAutofit/>
          </a:bodyPr>
          <a:lstStyle/>
          <a:p>
            <a:r>
              <a:rPr lang="el-GR" sz="2400" dirty="0" smtClean="0"/>
              <a:t>Η αυτό-αξιολόγηση της σχολικής μονάδας είναι μια μέθοδος από τις πολλές που υπάρχουν. Δεν είναι κατάλληλη δια «πάσαν </a:t>
            </a:r>
            <a:r>
              <a:rPr lang="el-GR" sz="2400" dirty="0" err="1" smtClean="0"/>
              <a:t>νόσον</a:t>
            </a:r>
            <a:r>
              <a:rPr lang="el-GR" sz="2400" dirty="0" smtClean="0"/>
              <a:t> και δια πάσαν </a:t>
            </a:r>
            <a:r>
              <a:rPr lang="el-GR" sz="2400" dirty="0" err="1" smtClean="0"/>
              <a:t>μαλακίαν</a:t>
            </a:r>
            <a:r>
              <a:rPr lang="el-GR" sz="2400" dirty="0" smtClean="0"/>
              <a:t>»</a:t>
            </a:r>
          </a:p>
          <a:p>
            <a:endParaRPr lang="el-GR" sz="2400" dirty="0" smtClean="0"/>
          </a:p>
          <a:p>
            <a:r>
              <a:rPr lang="el-GR" sz="2400" dirty="0" smtClean="0"/>
              <a:t> Έχει πλεονεκτήματα και μειονεκτήματα </a:t>
            </a:r>
          </a:p>
          <a:p>
            <a:pPr marL="0" indent="0">
              <a:buNone/>
            </a:pPr>
            <a:endParaRPr lang="el-GR" sz="2400" dirty="0"/>
          </a:p>
          <a:p>
            <a:r>
              <a:rPr lang="el-GR" sz="2400" dirty="0" smtClean="0"/>
              <a:t>Υπάρχουν </a:t>
            </a:r>
            <a:r>
              <a:rPr lang="el-GR" sz="2400" b="1" dirty="0" smtClean="0"/>
              <a:t>προϋποθέσεις και όροι για να είναι επιτυχής</a:t>
            </a:r>
          </a:p>
          <a:p>
            <a:pPr marL="0" indent="0">
              <a:buNone/>
            </a:pPr>
            <a:endParaRPr lang="el-GR" sz="2400" dirty="0"/>
          </a:p>
          <a:p>
            <a:r>
              <a:rPr lang="el-GR" sz="2400" dirty="0" smtClean="0"/>
              <a:t>Επίσης εν γένει η αξιολόγηση δεν πρέπει να αντιμετωπίζεται ως σύνθημα ή «καραμέλα» (ναι ή όχι στην αξιολόγηση). Δεν βρισκόμαστε σε γήπεδο με οπαδούς. Μακάρι να ήταν τόσο απλά τα πράγματα.</a:t>
            </a:r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5381453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67543" y="243840"/>
            <a:ext cx="9937069" cy="566738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sz="2400" dirty="0"/>
              <a:t>Αξιολόγηση, όπως δηλώνει και η λέξη </a:t>
            </a:r>
            <a:r>
              <a:rPr lang="el-GR" sz="2400" b="1" dirty="0"/>
              <a:t>σημαίνει αποδίδω αξία σε </a:t>
            </a:r>
            <a:r>
              <a:rPr lang="el-GR" sz="2400" b="1" dirty="0" smtClean="0"/>
              <a:t>κάτι </a:t>
            </a:r>
            <a:r>
              <a:rPr lang="el-GR" sz="2400" dirty="0" smtClean="0"/>
              <a:t>(</a:t>
            </a:r>
            <a:r>
              <a:rPr lang="el-GR" sz="2400" dirty="0" err="1" smtClean="0"/>
              <a:t>Μπαγάκης</a:t>
            </a:r>
            <a:r>
              <a:rPr lang="el-GR" sz="2400" dirty="0" smtClean="0"/>
              <a:t>, 1999</a:t>
            </a:r>
            <a:r>
              <a:rPr lang="en-US" sz="2400" dirty="0" smtClean="0"/>
              <a:t>; </a:t>
            </a:r>
            <a:r>
              <a:rPr lang="el-GR" sz="2400" dirty="0" err="1" smtClean="0"/>
              <a:t>Μπαγάκης</a:t>
            </a:r>
            <a:r>
              <a:rPr lang="el-GR" sz="2400" dirty="0" smtClean="0"/>
              <a:t>, </a:t>
            </a:r>
            <a:r>
              <a:rPr lang="en-US" sz="2400" dirty="0" smtClean="0"/>
              <a:t>2001</a:t>
            </a:r>
            <a:r>
              <a:rPr lang="el-GR" sz="2400" dirty="0" smtClean="0"/>
              <a:t>). </a:t>
            </a:r>
            <a:r>
              <a:rPr lang="el-GR" sz="2400" dirty="0"/>
              <a:t>Αυτό μπορεί να </a:t>
            </a:r>
            <a:r>
              <a:rPr lang="el-GR" sz="2400" dirty="0" smtClean="0"/>
              <a:t>πραγματοποιηθεί</a:t>
            </a:r>
            <a:r>
              <a:rPr lang="en-US" sz="2400" dirty="0" smtClean="0"/>
              <a:t>:</a:t>
            </a:r>
            <a:endParaRPr lang="el-GR" sz="2400" dirty="0" smtClean="0"/>
          </a:p>
          <a:p>
            <a:pPr marL="0" indent="0">
              <a:buNone/>
            </a:pPr>
            <a:r>
              <a:rPr lang="el-GR" sz="2400" dirty="0" smtClean="0"/>
              <a:t> </a:t>
            </a:r>
            <a:endParaRPr lang="el-GR" sz="2400" b="1" dirty="0" smtClean="0"/>
          </a:p>
          <a:p>
            <a:r>
              <a:rPr lang="el-GR" sz="2400" dirty="0"/>
              <a:t>Μ</a:t>
            </a:r>
            <a:r>
              <a:rPr lang="el-GR" sz="2400" dirty="0" smtClean="0"/>
              <a:t>ε </a:t>
            </a:r>
            <a:r>
              <a:rPr lang="el-GR" sz="2400" dirty="0"/>
              <a:t>πάρα </a:t>
            </a:r>
            <a:r>
              <a:rPr lang="el-GR" sz="2400" dirty="0" smtClean="0"/>
              <a:t>πολλούς και </a:t>
            </a:r>
            <a:r>
              <a:rPr lang="el-GR" sz="2400" b="1" dirty="0"/>
              <a:t>διαφορετικούς τρόπους</a:t>
            </a:r>
            <a:r>
              <a:rPr lang="el-GR" sz="2400" dirty="0"/>
              <a:t> (επιστημονικούς με αξιοπιστία και </a:t>
            </a:r>
            <a:r>
              <a:rPr lang="el-GR" sz="2400" dirty="0" smtClean="0"/>
              <a:t>εγκυρότητα ή με </a:t>
            </a:r>
            <a:r>
              <a:rPr lang="el-GR" sz="2400" dirty="0"/>
              <a:t>καθημερινούς) </a:t>
            </a:r>
            <a:endParaRPr lang="el-GR" sz="2400" dirty="0" smtClean="0"/>
          </a:p>
          <a:p>
            <a:endParaRPr lang="el-GR" sz="2400" dirty="0" smtClean="0"/>
          </a:p>
          <a:p>
            <a:r>
              <a:rPr lang="el-GR" sz="2400" dirty="0" smtClean="0"/>
              <a:t>Με πάρα πολύ </a:t>
            </a:r>
            <a:r>
              <a:rPr lang="el-GR" sz="2400" b="1" dirty="0" smtClean="0"/>
              <a:t>διαφορετικά κριτήρια που μπορούν να τεθούν</a:t>
            </a:r>
          </a:p>
          <a:p>
            <a:endParaRPr lang="el-GR" sz="2400" b="1" dirty="0" smtClean="0"/>
          </a:p>
          <a:p>
            <a:r>
              <a:rPr lang="el-GR" sz="2400" dirty="0" smtClean="0"/>
              <a:t>Σε πολύ </a:t>
            </a:r>
            <a:r>
              <a:rPr lang="el-GR" sz="2400" b="1" dirty="0" smtClean="0"/>
              <a:t>διαφορετικές χρονικές στιγμές </a:t>
            </a:r>
            <a:r>
              <a:rPr lang="el-GR" sz="2400" dirty="0" smtClean="0"/>
              <a:t>(πριν, κατά τη διάρκεια, στο τέλος ή </a:t>
            </a:r>
            <a:r>
              <a:rPr lang="en-US" sz="2400" dirty="0" smtClean="0"/>
              <a:t>ex-post)</a:t>
            </a:r>
            <a:endParaRPr lang="el-GR" sz="2400" dirty="0" smtClean="0"/>
          </a:p>
          <a:p>
            <a:endParaRPr lang="el-GR" sz="2400" dirty="0" smtClean="0"/>
          </a:p>
          <a:p>
            <a:r>
              <a:rPr lang="el-GR" sz="2400" dirty="0" smtClean="0"/>
              <a:t>Από </a:t>
            </a:r>
            <a:r>
              <a:rPr lang="el-GR" sz="2400" b="1" dirty="0" smtClean="0"/>
              <a:t>διαφορετικά άτομα </a:t>
            </a:r>
            <a:r>
              <a:rPr lang="el-GR" sz="2400" dirty="0" smtClean="0"/>
              <a:t>(εμπλεκόμενους, ιδιοκτήτες, διευθυντικά στελέχη, άλλους συναδέλφους)</a:t>
            </a:r>
            <a:endParaRPr lang="en-US" sz="2400" dirty="0" smtClean="0"/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79959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Θέση περιεχομένου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54805" y="1759450"/>
            <a:ext cx="4375150" cy="3289300"/>
          </a:xfrm>
        </p:spPr>
      </p:pic>
    </p:spTree>
    <p:extLst>
      <p:ext uri="{BB962C8B-B14F-4D97-AF65-F5344CB8AC3E}">
        <p14:creationId xmlns:p14="http://schemas.microsoft.com/office/powerpoint/2010/main" val="132635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80753" y="435429"/>
            <a:ext cx="8900749" cy="4754880"/>
          </a:xfrm>
        </p:spPr>
        <p:txBody>
          <a:bodyPr>
            <a:normAutofit lnSpcReduction="10000"/>
          </a:bodyPr>
          <a:lstStyle/>
          <a:p>
            <a:r>
              <a:rPr lang="el-GR" sz="2400" dirty="0"/>
              <a:t>Υπάρχουν </a:t>
            </a:r>
            <a:r>
              <a:rPr lang="el-GR" sz="2400" dirty="0" smtClean="0"/>
              <a:t>πάντα πλεονεκτήματα </a:t>
            </a:r>
            <a:r>
              <a:rPr lang="el-GR" sz="2400" dirty="0"/>
              <a:t>και </a:t>
            </a:r>
            <a:r>
              <a:rPr lang="el-GR" sz="2400" dirty="0" smtClean="0"/>
              <a:t>μειονεκτήματα. </a:t>
            </a:r>
            <a:r>
              <a:rPr lang="el-GR" sz="2400" dirty="0"/>
              <a:t>Υπάρχουν επίσης σοβαρά ζητήματα </a:t>
            </a:r>
            <a:r>
              <a:rPr lang="el-GR" sz="2400" b="1" dirty="0"/>
              <a:t>αξιοπιστίας και εγκυρότητας </a:t>
            </a:r>
            <a:r>
              <a:rPr lang="el-GR" sz="2400" dirty="0"/>
              <a:t>κάθε φορά. </a:t>
            </a:r>
            <a:r>
              <a:rPr lang="el-GR" sz="2400" dirty="0" smtClean="0"/>
              <a:t>Πώς </a:t>
            </a:r>
            <a:r>
              <a:rPr lang="el-GR" sz="2400" dirty="0"/>
              <a:t>αυτά διασφαλίζονται </a:t>
            </a:r>
            <a:r>
              <a:rPr lang="el-GR" sz="2400" dirty="0" smtClean="0"/>
              <a:t>στην αυτό-αξιολόγηση που προτείνεται</a:t>
            </a:r>
            <a:r>
              <a:rPr lang="en-US" sz="2400" dirty="0" smtClean="0"/>
              <a:t>;</a:t>
            </a:r>
            <a:endParaRPr lang="el-GR" sz="2400" dirty="0"/>
          </a:p>
          <a:p>
            <a:endParaRPr lang="el-GR" sz="2400" dirty="0"/>
          </a:p>
          <a:p>
            <a:r>
              <a:rPr lang="el-GR" sz="2400" dirty="0" smtClean="0"/>
              <a:t>Τίθενται </a:t>
            </a:r>
            <a:r>
              <a:rPr lang="el-GR" sz="2400" dirty="0"/>
              <a:t>επίσης πολλά ζητήματα που σχετίζονται με την </a:t>
            </a:r>
            <a:r>
              <a:rPr lang="el-GR" sz="2400" b="1" dirty="0"/>
              <a:t>ανατροφοδότηση (</a:t>
            </a:r>
            <a:r>
              <a:rPr lang="en-US" sz="2400" b="1" dirty="0"/>
              <a:t>feedback) </a:t>
            </a:r>
            <a:r>
              <a:rPr lang="el-GR" sz="2400" b="1" dirty="0"/>
              <a:t>ή τον έλεγχο </a:t>
            </a:r>
            <a:r>
              <a:rPr lang="en-US" sz="2400" b="1" dirty="0"/>
              <a:t>(control)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l-GR" sz="2400" dirty="0" smtClean="0"/>
              <a:t>Όλα αυτά </a:t>
            </a:r>
            <a:r>
              <a:rPr lang="el-GR" sz="2400" dirty="0"/>
              <a:t>δεν λύνονται </a:t>
            </a:r>
            <a:r>
              <a:rPr lang="el-GR" sz="2400" b="1" dirty="0" smtClean="0"/>
              <a:t>τόσο αθώα με </a:t>
            </a:r>
            <a:r>
              <a:rPr lang="el-GR" sz="2400" b="1" dirty="0"/>
              <a:t>μια </a:t>
            </a:r>
            <a:r>
              <a:rPr lang="el-GR" sz="2400" b="1" dirty="0" smtClean="0"/>
              <a:t>εγκύκλιο, ένα ολιγοσέλιδο οδηγό και μια δίωρη-τρίωρη ενημέρωση εξ αποστάσεως σε ακροατήρια που προσεγγίζουν τα 1000 άτομα</a:t>
            </a:r>
            <a:r>
              <a:rPr lang="en-US" sz="2400" b="1" dirty="0" smtClean="0"/>
              <a:t>!!!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572168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28504" y="461554"/>
            <a:ext cx="9876108" cy="1280160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>
                <a:solidFill>
                  <a:srgbClr val="0070C0"/>
                </a:solidFill>
              </a:rPr>
              <a:t>γ</a:t>
            </a:r>
            <a:r>
              <a:rPr lang="el-GR" b="1" dirty="0" smtClean="0">
                <a:solidFill>
                  <a:srgbClr val="0070C0"/>
                </a:solidFill>
              </a:rPr>
              <a:t>5. Παράγοντες που ευνοούν και περιορίζουν την αυτό-αξιολόγηση του σχολείου</a:t>
            </a:r>
            <a:endParaRPr lang="el-GR" b="1" dirty="0">
              <a:solidFill>
                <a:srgbClr val="0070C0"/>
              </a:solidFill>
            </a:endParaRPr>
          </a:p>
        </p:txBody>
      </p:sp>
      <p:pic>
        <p:nvPicPr>
          <p:cNvPr id="4" name="Εικόνα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8454" y="3234601"/>
            <a:ext cx="1143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4476206" y="2420982"/>
            <a:ext cx="2604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MacBeath</a:t>
            </a:r>
            <a:r>
              <a:rPr lang="el-G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(2006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74509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464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404062"/>
              </p:ext>
            </p:extLst>
          </p:nvPr>
        </p:nvGraphicFramePr>
        <p:xfrm>
          <a:off x="1544638" y="19050"/>
          <a:ext cx="10375900" cy="6766086"/>
        </p:xfrm>
        <a:graphic>
          <a:graphicData uri="http://schemas.openxmlformats.org/drawingml/2006/table">
            <a:tbl>
              <a:tblPr/>
              <a:tblGrid>
                <a:gridCol w="431800"/>
                <a:gridCol w="4759325"/>
                <a:gridCol w="5184775"/>
              </a:tblGrid>
              <a:tr h="457033">
                <a:tc gridSpan="3"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Παράγοντες  που ευνοούν και περιορίζουν την </a:t>
                      </a: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αυτοαξιολόγηση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σχολείου (ΑΣ)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41" marB="456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457033">
                <a:tc gridSpan="3"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Συνθήκες που ευνοούν την ΑΣ                 Συνθήκες που αναστέλλουν την ΑΣ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41" marB="456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097097">
                <a:tc rowSpan="6"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</a:t>
                      </a:r>
                      <a:endParaRPr kumimoji="0" lang="el-GR" alt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ξ</a:t>
                      </a:r>
                      <a:endParaRPr kumimoji="0" lang="el-GR" alt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ω</a:t>
                      </a:r>
                      <a:endParaRPr kumimoji="0" lang="el-GR" alt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</a:t>
                      </a:r>
                      <a:endParaRPr kumimoji="0" lang="el-GR" alt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</a:t>
                      </a:r>
                      <a:endParaRPr kumimoji="0" lang="el-GR" alt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ρ</a:t>
                      </a:r>
                      <a:endParaRPr kumimoji="0" lang="el-GR" alt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ι</a:t>
                      </a:r>
                      <a:endParaRPr kumimoji="0" lang="el-GR" alt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πα</a:t>
                      </a:r>
                      <a:endParaRPr kumimoji="0" lang="el-GR" altLang="el-G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ρ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γ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ν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ς</a:t>
                      </a:r>
                      <a:endParaRPr kumimoji="0" lang="el-GR" altLang="el-G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41" marB="456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Τα αποτελέσματα της αυτό-αξιολόγησης χρησιμοποιούνται αποκλειστικά για την ανάπτυξη του σχολείου</a:t>
                      </a:r>
                      <a:endParaRPr kumimoji="0" lang="el-GR" altLang="el-G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41" marB="456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Υπερβολική εστίαση του επιθεωρητή στη λογοδοσία</a:t>
                      </a: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41" marB="456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709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Δίνονται στο προσωπικό του σχολείου ευκαιρίες να εμπλακεί σε επαγγελματικό διάλογο με τους επιθεωρητές</a:t>
                      </a:r>
                      <a:endParaRPr kumimoji="0" lang="el-GR" altLang="el-G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41" marB="456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Πίεση από εθνικές εξετάσεις</a:t>
                      </a: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41" marB="456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182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Ανοιχτόμυαλη επιθεώρηση</a:t>
                      </a: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41" marB="456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Επιβολή κριτηρίων αυτό-αξιολόγησης στα σχολεία</a:t>
                      </a:r>
                      <a:endParaRPr kumimoji="0" lang="el-GR" altLang="el-G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41" marB="456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182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Τα σχολεία ενθαρρύνονται να παίρνουν ρίσκα</a:t>
                      </a:r>
                      <a:endParaRPr kumimoji="0" lang="el-GR" altLang="el-G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41" marB="456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Έλλειψη σεβασμού από τους επιθεωρητές </a:t>
                      </a: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41" marB="456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55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Θετική ανατροφοδότηση</a:t>
                      </a: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41" marB="456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Αρνητική δημοσιότητα στα ΜΜΕ</a:t>
                      </a: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41" marB="456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746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Σεβασμός στον επαγγελματισμό των εκπαιδευτικών</a:t>
                      </a: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41" marB="456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Χρήση των αποτελεσμάτων της ΑΣ για προσαρμογή της αμοιβής ανάλογα με την απόδοση</a:t>
                      </a: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641" marB="4564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0447" name="Rectangle 55"/>
          <p:cNvSpPr>
            <a:spLocks noChangeArrowheads="1"/>
          </p:cNvSpPr>
          <p:nvPr/>
        </p:nvSpPr>
        <p:spPr bwMode="auto">
          <a:xfrm>
            <a:off x="-92075" y="7167563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l-GR" altLang="el-GR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58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101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056627"/>
              </p:ext>
            </p:extLst>
          </p:nvPr>
        </p:nvGraphicFramePr>
        <p:xfrm>
          <a:off x="1544638" y="19050"/>
          <a:ext cx="10647362" cy="6918360"/>
        </p:xfrm>
        <a:graphic>
          <a:graphicData uri="http://schemas.openxmlformats.org/drawingml/2006/table">
            <a:tbl>
              <a:tblPr/>
              <a:tblGrid>
                <a:gridCol w="442912"/>
                <a:gridCol w="4038600"/>
                <a:gridCol w="6165850"/>
              </a:tblGrid>
              <a:tr h="456979">
                <a:tc gridSpan="3"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Παράγοντες  που ευνοούν και περιορίζουν την </a:t>
                      </a:r>
                      <a:r>
                        <a:rPr kumimoji="0" lang="el-GR" altLang="el-GR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αυτοαξιολόγηση</a:t>
                      </a:r>
                      <a:r>
                        <a:rPr kumimoji="0" lang="el-GR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σχολείου (ΑΣ)</a:t>
                      </a:r>
                      <a:endParaRPr kumimoji="0" lang="el-GR" alt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20" marB="456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456979">
                <a:tc gridSpan="3"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Συνθήκες που ευνοούν την ΑΣ                 Συνθήκες που αναστέλλουν την ΑΣ</a:t>
                      </a:r>
                      <a:endParaRPr kumimoji="0" lang="el-GR" altLang="el-G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20" marB="456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097024">
                <a:tc rowSpan="8"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</a:t>
                      </a:r>
                      <a:endParaRPr kumimoji="0" lang="el-GR" alt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ξ</a:t>
                      </a:r>
                      <a:endParaRPr kumimoji="0" lang="el-GR" alt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ω</a:t>
                      </a:r>
                      <a:endParaRPr kumimoji="0" lang="el-GR" alt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</a:t>
                      </a:r>
                      <a:endParaRPr kumimoji="0" lang="el-GR" alt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</a:t>
                      </a:r>
                      <a:endParaRPr kumimoji="0" lang="el-GR" alt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ρ</a:t>
                      </a:r>
                      <a:endParaRPr kumimoji="0" lang="el-GR" alt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ι</a:t>
                      </a:r>
                      <a:endParaRPr kumimoji="0" lang="el-GR" alt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ρ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γ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ν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ς</a:t>
                      </a:r>
                      <a:endParaRPr kumimoji="0" lang="en-US" altLang="el-G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620" marB="456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Φιλική, όχι συγκρουσιακή ή απειλητική προσέγγιση της επιθεώρησης</a:t>
                      </a: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20" marB="456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Ανακριβείς εκθέσεις επιθεωρητών</a:t>
                      </a:r>
                      <a:endParaRPr kumimoji="0" lang="el-GR" altLang="el-G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20" marB="456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50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20" marB="456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Γραφική εργασία</a:t>
                      </a: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20" marB="456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50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20" marB="456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Εξονυχιστική έρευνα του </a:t>
                      </a:r>
                      <a:r>
                        <a:rPr kumimoji="0" lang="en-US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OFSTED</a:t>
                      </a:r>
                      <a:endParaRPr kumimoji="0" lang="en-US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20" marB="456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7024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l-GR" altLang="el-G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20" marB="456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Έλλειψη  πραγματικής διαβούλευσης  με τους εκπαιδευτικούς σχετικά με τις πολιτικές της επιθεώρησης</a:t>
                      </a: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20" marB="456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50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20" marB="456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Αίσθηση απειλής από εξωτερικά ακροατήρια</a:t>
                      </a: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20" marB="456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501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20" marB="456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Περιορισμός σε αυστηρά εξωτερικά κριτήρια</a:t>
                      </a: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20" marB="456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7024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20" marB="456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Η ΑΣ υλοποιείται σε ένα πλαίσιο όπου τα σχολεία κατατάσσονται σε κατηγορίες ανάλογα με τις επιδόσεις τους </a:t>
                      </a: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20" marB="456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2656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20" marB="456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Πίεση</a:t>
                      </a:r>
                      <a:r>
                        <a:rPr kumimoji="0" lang="en-GB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από</a:t>
                      </a:r>
                      <a:r>
                        <a:rPr kumimoji="0" lang="en-GB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εξετάσεις</a:t>
                      </a:r>
                      <a:r>
                        <a:rPr kumimoji="0" lang="en-GB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(Standard assessment tests)</a:t>
                      </a: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620" marB="456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477" name="Rectangle 55"/>
          <p:cNvSpPr>
            <a:spLocks noChangeArrowheads="1"/>
          </p:cNvSpPr>
          <p:nvPr/>
        </p:nvSpPr>
        <p:spPr bwMode="auto">
          <a:xfrm>
            <a:off x="1524000" y="6835775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l-GR" altLang="el-GR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54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1524000" y="6835775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l-GR" altLang="el-GR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60464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051134"/>
              </p:ext>
            </p:extLst>
          </p:nvPr>
        </p:nvGraphicFramePr>
        <p:xfrm>
          <a:off x="1746250" y="0"/>
          <a:ext cx="9850438" cy="6340474"/>
        </p:xfrm>
        <a:graphic>
          <a:graphicData uri="http://schemas.openxmlformats.org/drawingml/2006/table">
            <a:tbl>
              <a:tblPr/>
              <a:tblGrid>
                <a:gridCol w="706438"/>
                <a:gridCol w="4348162"/>
                <a:gridCol w="4795838"/>
              </a:tblGrid>
              <a:tr h="457246">
                <a:tc gridSpan="3"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Παράγοντες  που ευνοούν και περιορίζουν την </a:t>
                      </a:r>
                      <a:r>
                        <a:rPr kumimoji="0" lang="el-GR" altLang="el-G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αυτοαξιολόγηση</a:t>
                      </a: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σχολείου (ΑΣ)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457246">
                <a:tc gridSpan="3"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kumimoji="0" lang="el-GR" altLang="el-GR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Συνθήκες που ευνοούν την ΑΣ         Συνθήκες που αναστέλλουν την ΑΣ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762076">
                <a:tc rowSpan="4"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ρ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ά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γ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ν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ς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ν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ό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ς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χ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λ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ί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υ</a:t>
                      </a:r>
                      <a:endParaRPr kumimoji="0" lang="el-GR" altLang="el-G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Συναίσθηση του σκοπού της ΑΣ</a:t>
                      </a:r>
                      <a:endParaRPr kumimoji="0" lang="el-GR" altLang="el-G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Οι περιορισμοί του χρόνου και το βάρος της εργασίας</a:t>
                      </a: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76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Η δέσμευση του σχολείου  στην αυτοαξιολόγηση</a:t>
                      </a: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Φόβος και αμφισημία σχετικά με το σκοπό της αυτοαξιολόγησης </a:t>
                      </a: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3270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Αμοιβαία εμπιστοσύνη και προθυμία για ανταλλαγή γνώσεων και δεξιοτήτων μεταξύ συναδέλφων</a:t>
                      </a: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Έλλειψη ελεύθερων ωρών για τους εκπαιδευτικούς της πρωτοβάθμιας εκπαίδευσης ώστε να μοιράζονται ιδέες με συναδέλφους  </a:t>
                      </a:r>
                      <a:endParaRPr kumimoji="0" lang="el-GR" altLang="el-G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912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Πρόσβαση των εκπαιδευτικών στα δεδομένα της ΑΣ</a:t>
                      </a: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 φόβος ότι οι συνάδελφοι θα αντιληφθούν την αδυναμία ως αποτυχία</a:t>
                      </a: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24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1524000" y="6835775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l-GR" altLang="el-GR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88113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446313"/>
              </p:ext>
            </p:extLst>
          </p:nvPr>
        </p:nvGraphicFramePr>
        <p:xfrm>
          <a:off x="1784350" y="173038"/>
          <a:ext cx="9893300" cy="6705600"/>
        </p:xfrm>
        <a:graphic>
          <a:graphicData uri="http://schemas.openxmlformats.org/drawingml/2006/table">
            <a:tbl>
              <a:tblPr/>
              <a:tblGrid>
                <a:gridCol w="749300"/>
                <a:gridCol w="4346575"/>
                <a:gridCol w="4797425"/>
              </a:tblGrid>
              <a:tr h="385763">
                <a:tc gridSpan="3"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Παράγοντες  που ευνοούν και περιορίζουν την </a:t>
                      </a:r>
                      <a:r>
                        <a:rPr kumimoji="0" lang="el-GR" altLang="el-GR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αυτοαξιολόγηση</a:t>
                      </a:r>
                      <a:r>
                        <a:rPr kumimoji="0" lang="el-GR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σχολείου (ΑΣ)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52425">
                <a:tc gridSpan="3"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kumimoji="0" lang="el-GR" altLang="el-GR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Συνθήκες που ευνοούν την ΑΣ        Συνθήκες που αναστέλλουν την ΑΣ</a:t>
                      </a:r>
                      <a:endParaRPr kumimoji="0" lang="el-GR" alt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536575">
                <a:tc rowSpan="5"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ρ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ά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ν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ς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ν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ό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ς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altLang="el-G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χ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λ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ί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υ</a:t>
                      </a:r>
                      <a:endParaRPr kumimoji="0" lang="el-GR" altLang="el-G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Προθυμία για αυτοκριτική</a:t>
                      </a: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Μια κουλτούρα απόδοσης ευθυνών</a:t>
                      </a: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Η αξιολόγηση συναρτάται άμεσα με το σχέδιο βελτίωσης του σχολείου</a:t>
                      </a: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Όταν δεν δρούμε με βάση τα αποτελέσματα της ΑΣ</a:t>
                      </a: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Ανταλλαγή καλών πρακτικών</a:t>
                      </a: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Έλλειψη υποστήριξης από την ηγεσία του σχολείου</a:t>
                      </a: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Κυριότητα όλου του σχολείου</a:t>
                      </a:r>
                      <a:endParaRPr kumimoji="0" lang="el-GR" altLang="el-G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Απροθυμία του προσωπικού για αλλαγή</a:t>
                      </a: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631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Κατάρτιση/Επιμόρφωση στην αυτοαξιολόγηση</a:t>
                      </a:r>
                      <a:endParaRPr kumimoji="0" lang="el-GR" altLang="el-GR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1pPr>
                      <a:lvl2pPr marL="742950" indent="-28575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2pPr>
                      <a:lvl3pPr marL="11430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3pPr>
                      <a:lvl4pPr marL="16002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4pPr>
                      <a:lvl5pPr marL="2057400" indent="-228600">
                        <a:spcBef>
                          <a:spcPts val="1000"/>
                        </a:spcBef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Century Gothic" panose="020B0502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l-GR" altLang="el-G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318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70C0"/>
                </a:solidFill>
              </a:rPr>
              <a:t>Δ. Η ΣΗΜΕΡΙΝΗ ΣΥΓΚΥΡΙΑ</a:t>
            </a:r>
            <a:endParaRPr lang="el-G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7330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-496388" y="0"/>
            <a:ext cx="13463452" cy="1905000"/>
          </a:xfrm>
        </p:spPr>
        <p:txBody>
          <a:bodyPr>
            <a:normAutofit/>
          </a:bodyPr>
          <a:lstStyle/>
          <a:p>
            <a:pPr algn="ctr"/>
            <a:r>
              <a:rPr lang="el-GR" b="1" dirty="0">
                <a:solidFill>
                  <a:srgbClr val="0070C0"/>
                </a:solidFill>
              </a:rPr>
              <a:t>δ1.Οι ειδήμονες και οι φορείς </a:t>
            </a:r>
            <a:r>
              <a:rPr lang="el-GR" b="1" dirty="0" smtClean="0">
                <a:solidFill>
                  <a:srgbClr val="0070C0"/>
                </a:solidFill>
              </a:rPr>
              <a:t>κεντρικής </a:t>
            </a:r>
            <a:r>
              <a:rPr lang="el-GR" b="1" dirty="0">
                <a:solidFill>
                  <a:srgbClr val="0070C0"/>
                </a:solidFill>
              </a:rPr>
              <a:t>εκπαιδευτικής πολιτικής για την αυτό-αξιολόγηση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57647" y="1306286"/>
            <a:ext cx="11112136" cy="540802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l-GR" sz="3100" dirty="0" smtClean="0"/>
              <a:t>Ποιοι </a:t>
            </a:r>
            <a:r>
              <a:rPr lang="el-GR" sz="3100" dirty="0"/>
              <a:t>ειδήμονες από τις επιστήμες της εκπαίδευσης συμβουλεύουν τη νομικό υπουργό και την αρμόδια επίσης νομικό υφυπουργό; </a:t>
            </a:r>
            <a:endParaRPr lang="el-GR" sz="3100" dirty="0" smtClean="0"/>
          </a:p>
          <a:p>
            <a:pPr lvl="0"/>
            <a:endParaRPr lang="el-GR" sz="3100" dirty="0"/>
          </a:p>
          <a:p>
            <a:pPr lvl="0"/>
            <a:r>
              <a:rPr lang="en-US" sz="3100" dirty="0" smtClean="0"/>
              <a:t>M</a:t>
            </a:r>
            <a:r>
              <a:rPr lang="el-GR" sz="3100" dirty="0"/>
              <a:t>ε ποιο κύρος και τεχνογνωσία; </a:t>
            </a:r>
            <a:endParaRPr lang="el-GR" sz="3100" dirty="0" smtClean="0"/>
          </a:p>
          <a:p>
            <a:pPr lvl="0"/>
            <a:endParaRPr lang="el-GR" sz="3100" b="1" dirty="0"/>
          </a:p>
          <a:p>
            <a:pPr lvl="0"/>
            <a:r>
              <a:rPr lang="el-GR" sz="3100" b="1" dirty="0" smtClean="0"/>
              <a:t>Για </a:t>
            </a:r>
            <a:r>
              <a:rPr lang="el-GR" sz="3100" b="1" dirty="0"/>
              <a:t>θέματα πανδημίας τις συμβουλεύουν εξαιρετικοί επιδημιολόγοι, για τα θέματα της εκπαίδευσης που </a:t>
            </a:r>
            <a:r>
              <a:rPr lang="el-GR" sz="3100" b="1" dirty="0" smtClean="0"/>
              <a:t>αποτελεί </a:t>
            </a:r>
            <a:r>
              <a:rPr lang="el-GR" sz="3100" b="1" dirty="0"/>
              <a:t>και το αντικείμενο του ΥΠΑΙΘ </a:t>
            </a:r>
            <a:r>
              <a:rPr lang="el-GR" sz="3100" b="1" dirty="0" smtClean="0"/>
              <a:t>και ειδικότερα της </a:t>
            </a:r>
            <a:r>
              <a:rPr lang="el-GR" sz="3100" b="1" dirty="0"/>
              <a:t>αυτό-αξιολόγησης δεν υπάρχουν </a:t>
            </a:r>
            <a:r>
              <a:rPr lang="el-GR" sz="3100" b="1" dirty="0" smtClean="0"/>
              <a:t>ειδικοί με ονόματα; </a:t>
            </a:r>
          </a:p>
          <a:p>
            <a:pPr marL="0" lvl="0" indent="0">
              <a:buNone/>
            </a:pPr>
            <a:endParaRPr lang="el-GR" sz="3100" b="1" dirty="0"/>
          </a:p>
          <a:p>
            <a:pPr lvl="0"/>
            <a:r>
              <a:rPr lang="en-US" sz="3100" dirty="0" smtClean="0"/>
              <a:t>O</a:t>
            </a:r>
            <a:r>
              <a:rPr lang="el-GR" sz="3100" dirty="0"/>
              <a:t>ι νομικές γνώσεις της πολιτικής ηγεσίας του ΥΠΑΙΘ επαρκούν</a:t>
            </a:r>
            <a:r>
              <a:rPr lang="el-GR" sz="3100" dirty="0" smtClean="0"/>
              <a:t>;</a:t>
            </a:r>
          </a:p>
          <a:p>
            <a:pPr marL="0" indent="0">
              <a:buNone/>
            </a:pPr>
            <a:endParaRPr lang="el-GR" sz="3100" dirty="0" smtClean="0"/>
          </a:p>
          <a:p>
            <a:r>
              <a:rPr lang="el-GR" sz="3100" dirty="0" smtClean="0"/>
              <a:t>Εμπνέει </a:t>
            </a:r>
            <a:r>
              <a:rPr lang="el-GR" sz="3100" dirty="0"/>
              <a:t>εμπιστοσύνη το </a:t>
            </a:r>
            <a:r>
              <a:rPr lang="el-GR" sz="3100" dirty="0" smtClean="0"/>
              <a:t>συγκρουσιακό πολιτικό </a:t>
            </a:r>
            <a:r>
              <a:rPr lang="el-GR" sz="3100" dirty="0"/>
              <a:t>κλίμα του ΥΠΑΙΘ σήμερα </a:t>
            </a:r>
            <a:r>
              <a:rPr lang="el-GR" sz="3100" dirty="0" smtClean="0"/>
              <a:t>με τους </a:t>
            </a:r>
            <a:r>
              <a:rPr lang="el-GR" sz="3100" dirty="0"/>
              <a:t>εκπαιδευτικούς για </a:t>
            </a:r>
            <a:r>
              <a:rPr lang="el-GR" sz="3100" dirty="0" smtClean="0"/>
              <a:t>να μπορούμε να </a:t>
            </a:r>
            <a:r>
              <a:rPr lang="el-GR" sz="3100" dirty="0"/>
              <a:t>μιλάμε για αυτό-αξιολόγηση; </a:t>
            </a:r>
          </a:p>
          <a:p>
            <a:pPr lvl="0"/>
            <a:endParaRPr lang="el-GR" sz="2400" dirty="0"/>
          </a:p>
          <a:p>
            <a:pPr marL="0" indent="0">
              <a:buNone/>
            </a:pPr>
            <a:r>
              <a:rPr lang="el-GR" dirty="0"/>
              <a:t> 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40452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45623" y="182881"/>
            <a:ext cx="10058989" cy="6313714"/>
          </a:xfrm>
        </p:spPr>
        <p:txBody>
          <a:bodyPr>
            <a:noAutofit/>
          </a:bodyPr>
          <a:lstStyle/>
          <a:p>
            <a:pPr lvl="0"/>
            <a:r>
              <a:rPr lang="el-GR" sz="2400" b="1" dirty="0"/>
              <a:t>Ποιο διάλογο έχουν ανοίξει το ΙΕΠ και η ΑΔΙΠΔΕ με την εκπαιδευτική </a:t>
            </a:r>
            <a:r>
              <a:rPr lang="el-GR" sz="2400" b="1" dirty="0" smtClean="0"/>
              <a:t>κοινότητα</a:t>
            </a:r>
            <a:r>
              <a:rPr lang="en-US" sz="2400" b="1" dirty="0" smtClean="0"/>
              <a:t>;</a:t>
            </a:r>
            <a:r>
              <a:rPr lang="el-GR" sz="2400" dirty="0" smtClean="0"/>
              <a:t> </a:t>
            </a:r>
          </a:p>
          <a:p>
            <a:pPr lvl="0"/>
            <a:endParaRPr lang="el-GR" sz="2400" dirty="0"/>
          </a:p>
          <a:p>
            <a:r>
              <a:rPr lang="el-GR" sz="2400" dirty="0"/>
              <a:t> </a:t>
            </a:r>
            <a:r>
              <a:rPr lang="el-GR" sz="2400" dirty="0" smtClean="0"/>
              <a:t>Κάποιοι από την ηγεσία τους </a:t>
            </a:r>
            <a:r>
              <a:rPr lang="el-GR" sz="2400" dirty="0"/>
              <a:t>ήταν κάποτε λαλίστατοι σε </a:t>
            </a:r>
            <a:r>
              <a:rPr lang="el-GR" sz="2400" dirty="0" smtClean="0"/>
              <a:t>εκπαιδευτικά συνέδρια</a:t>
            </a:r>
            <a:r>
              <a:rPr lang="en-US" sz="2400" dirty="0" smtClean="0"/>
              <a:t>,</a:t>
            </a:r>
            <a:r>
              <a:rPr lang="el-GR" sz="2400" dirty="0" smtClean="0"/>
              <a:t> εκπαιδευτικά </a:t>
            </a:r>
            <a:r>
              <a:rPr lang="en-US" sz="2400" dirty="0" smtClean="0"/>
              <a:t>fora, </a:t>
            </a:r>
            <a:r>
              <a:rPr lang="el-GR" sz="2400" dirty="0" err="1" smtClean="0"/>
              <a:t>κ.ά</a:t>
            </a:r>
            <a:r>
              <a:rPr lang="el-GR" sz="2400" dirty="0"/>
              <a:t>; </a:t>
            </a:r>
          </a:p>
          <a:p>
            <a:pPr marL="0" lvl="0" indent="0">
              <a:buNone/>
            </a:pPr>
            <a:endParaRPr lang="el-GR" sz="2400" dirty="0"/>
          </a:p>
          <a:p>
            <a:pPr lvl="0"/>
            <a:r>
              <a:rPr lang="el-GR" sz="2400" dirty="0" smtClean="0"/>
              <a:t>Γιατί  τώρα </a:t>
            </a:r>
            <a:r>
              <a:rPr lang="el-GR" sz="2400" dirty="0"/>
              <a:t>ουσιαστικά κρύβονται από την  εκπαιδευτική κοινότητα</a:t>
            </a:r>
            <a:r>
              <a:rPr lang="el-GR" sz="2400" dirty="0" smtClean="0"/>
              <a:t>;</a:t>
            </a:r>
          </a:p>
          <a:p>
            <a:pPr marL="0" lvl="0" indent="0">
              <a:buNone/>
            </a:pPr>
            <a:endParaRPr lang="el-GR" sz="2400" dirty="0"/>
          </a:p>
          <a:p>
            <a:pPr lvl="0"/>
            <a:r>
              <a:rPr lang="el-GR" sz="2400" dirty="0" smtClean="0"/>
              <a:t>Γιατί </a:t>
            </a:r>
            <a:r>
              <a:rPr lang="el-GR" sz="2400" dirty="0"/>
              <a:t>σήμερα επιλέγουν μόνο </a:t>
            </a:r>
            <a:r>
              <a:rPr lang="el-GR" sz="2400" b="1" dirty="0"/>
              <a:t>τα ελεγχόμενα υπηρεσιακά ακροατήρια</a:t>
            </a:r>
            <a:r>
              <a:rPr lang="el-GR" sz="2400" dirty="0"/>
              <a:t> καθώς και </a:t>
            </a:r>
            <a:r>
              <a:rPr lang="el-GR" sz="2400" b="1" dirty="0"/>
              <a:t>τις συνοπτικές διαδικασίες σε όποιον διάλογο ή επίφαση διαλόγου επιχειρούν</a:t>
            </a:r>
            <a:r>
              <a:rPr lang="el-GR" sz="2400" b="1" dirty="0" smtClean="0"/>
              <a:t>;</a:t>
            </a:r>
          </a:p>
          <a:p>
            <a:pPr lvl="0"/>
            <a:endParaRPr lang="el-GR" sz="2400" dirty="0"/>
          </a:p>
          <a:p>
            <a:pPr lvl="0"/>
            <a:r>
              <a:rPr lang="el-GR" sz="2400" dirty="0" smtClean="0"/>
              <a:t>Βολεύουν μάλιστα σε αυτό και η εξ αποστάσεως ενημέρωση  και τα  μεγάλα ακροατήρια της τάξεως των 1000 ατόμων!!!</a:t>
            </a:r>
            <a:endParaRPr lang="el-GR" sz="2400" dirty="0"/>
          </a:p>
          <a:p>
            <a:pPr marL="0" indent="0">
              <a:buNone/>
            </a:pPr>
            <a:r>
              <a:rPr lang="el-GR" sz="2400" dirty="0"/>
              <a:t> </a:t>
            </a:r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4014175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06583" y="766355"/>
            <a:ext cx="10285413" cy="5268686"/>
          </a:xfrm>
        </p:spPr>
        <p:txBody>
          <a:bodyPr>
            <a:normAutofit/>
          </a:bodyPr>
          <a:lstStyle/>
          <a:p>
            <a:pPr lvl="0"/>
            <a:r>
              <a:rPr lang="en-US" sz="2400" dirty="0"/>
              <a:t>To</a:t>
            </a:r>
            <a:r>
              <a:rPr lang="el-GR" sz="2400" dirty="0"/>
              <a:t> σημερινό ΙΕΠ έχει το κύρος για να σηκώσει το βάρος αυτού του εγχειρήματος; </a:t>
            </a:r>
            <a:endParaRPr lang="el-GR" sz="2400" dirty="0" smtClean="0"/>
          </a:p>
          <a:p>
            <a:pPr lvl="0"/>
            <a:endParaRPr lang="el-GR" sz="2400" b="1" dirty="0"/>
          </a:p>
          <a:p>
            <a:pPr lvl="0"/>
            <a:r>
              <a:rPr lang="el-GR" sz="2400" b="1" dirty="0" smtClean="0"/>
              <a:t>Θα </a:t>
            </a:r>
            <a:r>
              <a:rPr lang="el-GR" sz="2400" b="1" dirty="0"/>
              <a:t>τρίζουν τα κόκκαλα του πρώτου προέδρου του </a:t>
            </a:r>
            <a:r>
              <a:rPr lang="el-GR" sz="2400" b="1" dirty="0" smtClean="0"/>
              <a:t>ΙΕΠ, </a:t>
            </a:r>
            <a:r>
              <a:rPr lang="el-GR" sz="2400" b="1" dirty="0"/>
              <a:t>του αείμνηστου </a:t>
            </a:r>
            <a:r>
              <a:rPr lang="el-GR" sz="2400" b="1" dirty="0" smtClean="0"/>
              <a:t>σοφού Αλέξη Δημαρά</a:t>
            </a:r>
            <a:r>
              <a:rPr lang="el-GR" sz="2400" dirty="0" smtClean="0"/>
              <a:t> -ο </a:t>
            </a:r>
            <a:r>
              <a:rPr lang="el-GR" sz="2400" dirty="0"/>
              <a:t>οποίος είχε μια βαθιά γνώση της εκπαίδευσης και μια υπερκομματική </a:t>
            </a:r>
            <a:r>
              <a:rPr lang="el-GR" sz="2400" dirty="0" smtClean="0"/>
              <a:t>αποδοχή- </a:t>
            </a:r>
            <a:r>
              <a:rPr lang="el-GR" sz="2400" dirty="0"/>
              <a:t>αν θα έβλεπε τη σημερινή του μορφή.</a:t>
            </a:r>
          </a:p>
          <a:p>
            <a:endParaRPr lang="el-GR" sz="2400" dirty="0"/>
          </a:p>
          <a:p>
            <a:pPr lvl="0"/>
            <a:r>
              <a:rPr lang="el-GR" sz="2400" dirty="0"/>
              <a:t>Ποιοι είναι οι ειδήμονες και οι </a:t>
            </a:r>
            <a:r>
              <a:rPr lang="el-GR" sz="2400" dirty="0" err="1"/>
              <a:t>επιμορφωτές</a:t>
            </a:r>
            <a:r>
              <a:rPr lang="el-GR" sz="2400" dirty="0"/>
              <a:t> του ΙΕΠ που κατέχουν το </a:t>
            </a:r>
            <a:r>
              <a:rPr lang="el-GR" sz="2400" dirty="0" smtClean="0"/>
              <a:t>θέμα της αυτό-αξιολόγησης </a:t>
            </a:r>
            <a:r>
              <a:rPr lang="el-GR" sz="2400" dirty="0"/>
              <a:t>επαρκώς;</a:t>
            </a:r>
          </a:p>
          <a:p>
            <a:pPr marL="0" indent="0">
              <a:buNone/>
            </a:pPr>
            <a:r>
              <a:rPr lang="el-GR" b="1" dirty="0"/>
              <a:t> 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2872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54034" y="-121920"/>
            <a:ext cx="10101943" cy="566057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 smtClean="0">
                <a:solidFill>
                  <a:srgbClr val="0070C0"/>
                </a:solidFill>
              </a:rPr>
              <a:t>Η παρουσίαση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54034" y="365760"/>
            <a:ext cx="10755087" cy="682752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l-GR" b="1" dirty="0">
                <a:solidFill>
                  <a:srgbClr val="0070C0"/>
                </a:solidFill>
              </a:rPr>
              <a:t>Α. ΤΟ ΠΛΑΙΣΙΟ ΤΗΣ </a:t>
            </a:r>
            <a:r>
              <a:rPr lang="el-GR" b="1" dirty="0" smtClean="0">
                <a:solidFill>
                  <a:srgbClr val="0070C0"/>
                </a:solidFill>
              </a:rPr>
              <a:t>ΠΑΡΕΜΒΑΣΗΣ</a:t>
            </a:r>
          </a:p>
          <a:p>
            <a:pPr>
              <a:lnSpc>
                <a:spcPct val="150000"/>
              </a:lnSpc>
            </a:pPr>
            <a:r>
              <a:rPr lang="el-GR" b="1" dirty="0">
                <a:solidFill>
                  <a:schemeClr val="tx1"/>
                </a:solidFill>
              </a:rPr>
              <a:t>α</a:t>
            </a:r>
            <a:r>
              <a:rPr lang="el-GR" b="1" dirty="0" smtClean="0">
                <a:solidFill>
                  <a:schemeClr val="tx1"/>
                </a:solidFill>
              </a:rPr>
              <a:t>1 Ευχαριστίες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b="1" dirty="0" smtClean="0">
                <a:solidFill>
                  <a:schemeClr val="tx1"/>
                </a:solidFill>
              </a:rPr>
              <a:t>       α2 Το </a:t>
            </a:r>
            <a:r>
              <a:rPr lang="el-GR" b="1" dirty="0">
                <a:solidFill>
                  <a:schemeClr val="tx1"/>
                </a:solidFill>
              </a:rPr>
              <a:t>είδος της παρέμβασή μου</a:t>
            </a:r>
            <a:r>
              <a:rPr lang="el-GR" b="1" dirty="0" smtClean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l-GR" b="1" dirty="0" smtClean="0">
                <a:solidFill>
                  <a:srgbClr val="0070C0"/>
                </a:solidFill>
              </a:rPr>
              <a:t>Β. </a:t>
            </a:r>
            <a:r>
              <a:rPr lang="el-GR" b="1" dirty="0">
                <a:solidFill>
                  <a:srgbClr val="0070C0"/>
                </a:solidFill>
              </a:rPr>
              <a:t>ΕΙΣΑΓΩΓΙΚΑ ΓΙΑ ΤΗΝ ΑΥΤΟΑΞΙΟΛΟΓΗΣΗ</a:t>
            </a:r>
          </a:p>
          <a:p>
            <a:pPr>
              <a:lnSpc>
                <a:spcPct val="150000"/>
              </a:lnSpc>
            </a:pPr>
            <a:r>
              <a:rPr lang="el-GR" b="1" dirty="0" smtClean="0">
                <a:solidFill>
                  <a:srgbClr val="0070C0"/>
                </a:solidFill>
              </a:rPr>
              <a:t>Γ</a:t>
            </a:r>
            <a:r>
              <a:rPr lang="el-GR" b="1" dirty="0">
                <a:solidFill>
                  <a:srgbClr val="0070C0"/>
                </a:solidFill>
              </a:rPr>
              <a:t>. ΕΠΙΣΗΜΑΝΣΕΙΣ ΓΙΑ ΤΗΝ </a:t>
            </a:r>
            <a:r>
              <a:rPr lang="el-GR" b="1" dirty="0" smtClean="0">
                <a:solidFill>
                  <a:srgbClr val="0070C0"/>
                </a:solidFill>
              </a:rPr>
              <a:t>ΑΥΤΟΑΞΙΟΛΟΓΗΣΗ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b="1" dirty="0" smtClean="0">
                <a:solidFill>
                  <a:schemeClr val="tx1"/>
                </a:solidFill>
              </a:rPr>
              <a:t>       γ1</a:t>
            </a:r>
            <a:r>
              <a:rPr lang="el-GR" b="1" dirty="0">
                <a:solidFill>
                  <a:schemeClr val="tx1"/>
                </a:solidFill>
              </a:rPr>
              <a:t>. Διαπιστώσεις ρίχνοντας μια ματιά στο </a:t>
            </a:r>
            <a:r>
              <a:rPr lang="el-GR" b="1" dirty="0" smtClean="0">
                <a:solidFill>
                  <a:schemeClr val="tx1"/>
                </a:solidFill>
              </a:rPr>
              <a:t>χθες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b="1" dirty="0" smtClean="0">
                <a:solidFill>
                  <a:schemeClr val="tx1"/>
                </a:solidFill>
              </a:rPr>
              <a:t>       γ2</a:t>
            </a:r>
            <a:r>
              <a:rPr lang="el-GR" b="1" dirty="0">
                <a:solidFill>
                  <a:schemeClr val="tx1"/>
                </a:solidFill>
              </a:rPr>
              <a:t>. Βασικές επισημάνσεις στον τρόπο υλοποίησης που προτείνεται στο </a:t>
            </a:r>
            <a:r>
              <a:rPr lang="el-GR" b="1" dirty="0" smtClean="0">
                <a:solidFill>
                  <a:schemeClr val="tx1"/>
                </a:solidFill>
              </a:rPr>
              <a:t>ΦΕΚ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b="1" dirty="0" smtClean="0">
                <a:solidFill>
                  <a:schemeClr val="tx1"/>
                </a:solidFill>
              </a:rPr>
              <a:t>       γ3</a:t>
            </a:r>
            <a:r>
              <a:rPr lang="el-GR" b="1" dirty="0">
                <a:solidFill>
                  <a:schemeClr val="tx1"/>
                </a:solidFill>
              </a:rPr>
              <a:t>. Η εισαγωγή και ο οδηγός για την </a:t>
            </a:r>
            <a:r>
              <a:rPr lang="el-GR" b="1" dirty="0" smtClean="0">
                <a:solidFill>
                  <a:schemeClr val="tx1"/>
                </a:solidFill>
              </a:rPr>
              <a:t>αυτό-αξιολόγηση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b="1" dirty="0" smtClean="0">
                <a:solidFill>
                  <a:schemeClr val="tx1"/>
                </a:solidFill>
              </a:rPr>
              <a:t>       γ4 </a:t>
            </a:r>
            <a:r>
              <a:rPr lang="el-GR" b="1" dirty="0">
                <a:solidFill>
                  <a:schemeClr val="tx1"/>
                </a:solidFill>
              </a:rPr>
              <a:t>Λίγα θεμελιώδη για την αυτό-αξιολόγηση και γενικότερα για την </a:t>
            </a:r>
            <a:r>
              <a:rPr lang="el-GR" b="1" dirty="0" smtClean="0">
                <a:solidFill>
                  <a:schemeClr val="tx1"/>
                </a:solidFill>
              </a:rPr>
              <a:t>αξιολόγηση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b="1" dirty="0" smtClean="0">
                <a:solidFill>
                  <a:schemeClr val="tx1"/>
                </a:solidFill>
              </a:rPr>
              <a:t>       γ5</a:t>
            </a:r>
            <a:r>
              <a:rPr lang="el-GR" b="1" dirty="0">
                <a:solidFill>
                  <a:schemeClr val="tx1"/>
                </a:solidFill>
              </a:rPr>
              <a:t>. Παράγοντες που ευνοούν και περιορίζουν την αυτό-αξιολόγηση του σχολείου</a:t>
            </a:r>
            <a:r>
              <a:rPr lang="el-GR" b="1" dirty="0" smtClean="0">
                <a:solidFill>
                  <a:schemeClr val="tx1"/>
                </a:solidFill>
              </a:rPr>
              <a:t> </a:t>
            </a:r>
            <a:endParaRPr lang="el-GR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l-GR" b="1" dirty="0" smtClean="0">
                <a:solidFill>
                  <a:srgbClr val="0070C0"/>
                </a:solidFill>
              </a:rPr>
              <a:t>Δ</a:t>
            </a:r>
            <a:r>
              <a:rPr lang="el-GR" b="1" dirty="0">
                <a:solidFill>
                  <a:srgbClr val="0070C0"/>
                </a:solidFill>
              </a:rPr>
              <a:t>. Η ΣΗΜΕΡΙΝΗ ΣΥΓΚΥΡΙΑ</a:t>
            </a:r>
            <a:r>
              <a:rPr lang="el-GR" b="1" dirty="0" smtClean="0">
                <a:solidFill>
                  <a:srgbClr val="0070C0"/>
                </a:solidFill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b="1" dirty="0" smtClean="0">
                <a:solidFill>
                  <a:schemeClr val="tx1"/>
                </a:solidFill>
              </a:rPr>
              <a:t>       δ1.Οι </a:t>
            </a:r>
            <a:r>
              <a:rPr lang="el-GR" b="1" dirty="0">
                <a:solidFill>
                  <a:schemeClr val="tx1"/>
                </a:solidFill>
              </a:rPr>
              <a:t>ειδήμονες και οι φορείς κεντρικής εκπαιδευτικής πολιτικής για την </a:t>
            </a:r>
            <a:r>
              <a:rPr lang="el-GR" b="1" dirty="0" smtClean="0">
                <a:solidFill>
                  <a:schemeClr val="tx1"/>
                </a:solidFill>
              </a:rPr>
              <a:t>αυτό-αξιολόγηση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b="1" dirty="0" smtClean="0">
                <a:solidFill>
                  <a:schemeClr val="tx1"/>
                </a:solidFill>
              </a:rPr>
              <a:t>       δ2</a:t>
            </a:r>
            <a:r>
              <a:rPr lang="el-GR" b="1" dirty="0">
                <a:solidFill>
                  <a:schemeClr val="tx1"/>
                </a:solidFill>
              </a:rPr>
              <a:t>. Τα στελέχη στην περιφέρεια και τα σχολεία</a:t>
            </a:r>
            <a:endParaRPr lang="el-GR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l-GR" b="1" dirty="0">
                <a:solidFill>
                  <a:srgbClr val="0070C0"/>
                </a:solidFill>
              </a:rPr>
              <a:t>Ε. ΚΑΤΑΛΗΚΤΙΚΑ </a:t>
            </a:r>
            <a:r>
              <a:rPr lang="el-GR" b="1" dirty="0" smtClean="0">
                <a:solidFill>
                  <a:srgbClr val="0070C0"/>
                </a:solidFill>
              </a:rPr>
              <a:t>ΣΧΟΛΙΑ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b="1" dirty="0" smtClean="0">
                <a:solidFill>
                  <a:schemeClr val="tx1"/>
                </a:solidFill>
              </a:rPr>
              <a:t>       ε1 </a:t>
            </a:r>
            <a:r>
              <a:rPr lang="el-GR" b="1" dirty="0">
                <a:solidFill>
                  <a:schemeClr val="tx1"/>
                </a:solidFill>
              </a:rPr>
              <a:t>Θα πρέπει άμεσα να ανοίξει ένα σοβαρός διάλογος και συναινετικές </a:t>
            </a:r>
            <a:r>
              <a:rPr lang="el-GR" b="1" dirty="0" smtClean="0">
                <a:solidFill>
                  <a:schemeClr val="tx1"/>
                </a:solidFill>
              </a:rPr>
              <a:t>επεξεργασίες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l-GR" b="1" dirty="0" smtClean="0">
                <a:solidFill>
                  <a:schemeClr val="tx1"/>
                </a:solidFill>
              </a:rPr>
              <a:t>       ε2 </a:t>
            </a:r>
            <a:r>
              <a:rPr lang="el-GR" b="1" dirty="0">
                <a:solidFill>
                  <a:schemeClr val="tx1"/>
                </a:solidFill>
              </a:rPr>
              <a:t>Υπαρκτοί κίνδυνοι και διέξοδοι</a:t>
            </a:r>
            <a:endParaRPr lang="en-US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l-GR" b="1" dirty="0" smtClean="0">
                <a:solidFill>
                  <a:srgbClr val="0070C0"/>
                </a:solidFill>
              </a:rPr>
              <a:t>Ζ</a:t>
            </a:r>
            <a:r>
              <a:rPr lang="el-GR" b="1" dirty="0">
                <a:solidFill>
                  <a:srgbClr val="0070C0"/>
                </a:solidFill>
              </a:rPr>
              <a:t>. ΕΠΙΛΟΓΟΣ</a:t>
            </a:r>
          </a:p>
        </p:txBody>
      </p:sp>
    </p:spTree>
    <p:extLst>
      <p:ext uri="{BB962C8B-B14F-4D97-AF65-F5344CB8AC3E}">
        <p14:creationId xmlns:p14="http://schemas.microsoft.com/office/powerpoint/2010/main" val="2013915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924594" y="357051"/>
            <a:ext cx="9580018" cy="5554171"/>
          </a:xfrm>
        </p:spPr>
        <p:txBody>
          <a:bodyPr/>
          <a:lstStyle/>
          <a:p>
            <a:pPr lvl="0"/>
            <a:r>
              <a:rPr lang="el-GR" sz="2400" dirty="0"/>
              <a:t>Η σημερινή ΑΔΙΠΔΕ έχει επίσης το </a:t>
            </a:r>
            <a:r>
              <a:rPr lang="el-GR" sz="2400" dirty="0" smtClean="0"/>
              <a:t>απαιτούμενο </a:t>
            </a:r>
            <a:r>
              <a:rPr lang="el-GR" sz="2400" dirty="0"/>
              <a:t>κύρος και γνώση για την </a:t>
            </a:r>
            <a:r>
              <a:rPr lang="el-GR" sz="2400" dirty="0" err="1" smtClean="0"/>
              <a:t>αυτο</a:t>
            </a:r>
            <a:r>
              <a:rPr lang="el-GR" sz="2400" dirty="0" smtClean="0"/>
              <a:t>-αξιολόγηση</a:t>
            </a:r>
            <a:r>
              <a:rPr lang="el-GR" sz="2400" dirty="0"/>
              <a:t>;</a:t>
            </a:r>
          </a:p>
          <a:p>
            <a:pPr lvl="0"/>
            <a:endParaRPr lang="el-GR" sz="2400" b="1" dirty="0"/>
          </a:p>
          <a:p>
            <a:pPr lvl="0"/>
            <a:r>
              <a:rPr lang="el-GR" sz="2400" dirty="0"/>
              <a:t> Η ηγεσία της που εμφανίζεται με τεχνογνωσία επί παντός του επιστητού(!) και με μια μοναδική ικανότητα να συμφωνεί με όλες τις πολιτικές ηγεσίες παρά το ότι αυτές έχουν αντικρουόμενες  </a:t>
            </a:r>
            <a:r>
              <a:rPr lang="el-GR" sz="2400" dirty="0" smtClean="0"/>
              <a:t>απόψεις, </a:t>
            </a:r>
            <a:r>
              <a:rPr lang="el-GR" sz="2400" dirty="0"/>
              <a:t>είναι η κατάλληλη </a:t>
            </a:r>
            <a:r>
              <a:rPr lang="el-GR" sz="2400" dirty="0" smtClean="0"/>
              <a:t>ηγεσία </a:t>
            </a:r>
            <a:r>
              <a:rPr lang="el-GR" sz="2400" dirty="0"/>
              <a:t>για να κρίνει την αυτό-αξιολόγηση;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31444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463040" y="624110"/>
            <a:ext cx="10607039" cy="1280890"/>
          </a:xfrm>
        </p:spPr>
        <p:txBody>
          <a:bodyPr/>
          <a:lstStyle/>
          <a:p>
            <a:r>
              <a:rPr lang="el-GR" b="1" dirty="0" smtClean="0">
                <a:solidFill>
                  <a:srgbClr val="0070C0"/>
                </a:solidFill>
              </a:rPr>
              <a:t>δ2. Τα στελέχη στην περιφέρεια και τα σχολεία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45920" y="1905000"/>
            <a:ext cx="9858692" cy="4556760"/>
          </a:xfrm>
        </p:spPr>
        <p:txBody>
          <a:bodyPr/>
          <a:lstStyle/>
          <a:p>
            <a:pPr lvl="0"/>
            <a:r>
              <a:rPr lang="el-GR" sz="2400" b="1" dirty="0"/>
              <a:t>Τα στελέχη της εκπαίδευσης στα ΠΕΚΕΣ </a:t>
            </a:r>
            <a:r>
              <a:rPr lang="el-GR" sz="2400" dirty="0"/>
              <a:t>είναι επαρκώς </a:t>
            </a:r>
            <a:r>
              <a:rPr lang="el-GR" sz="2400" dirty="0" smtClean="0"/>
              <a:t>προετοιμασμένα για την προτεινόμενη αυτό-αξιολόγηση; </a:t>
            </a:r>
          </a:p>
          <a:p>
            <a:pPr lvl="0"/>
            <a:endParaRPr lang="el-GR" sz="2400" dirty="0"/>
          </a:p>
          <a:p>
            <a:pPr lvl="0"/>
            <a:r>
              <a:rPr lang="el-GR" sz="2400" b="1" dirty="0" smtClean="0"/>
              <a:t>Είναι  </a:t>
            </a:r>
            <a:r>
              <a:rPr lang="el-GR" sz="2400" b="1" dirty="0"/>
              <a:t>ο ρόλος που τους </a:t>
            </a:r>
            <a:r>
              <a:rPr lang="el-GR" sz="2400" b="1" dirty="0" smtClean="0"/>
              <a:t>επιφυλάσσεται (του </a:t>
            </a:r>
            <a:r>
              <a:rPr lang="el-GR" sz="2400" b="1" dirty="0" err="1" smtClean="0"/>
              <a:t>αξιολογητή</a:t>
            </a:r>
            <a:r>
              <a:rPr lang="el-GR" sz="2400" b="1" dirty="0" smtClean="0"/>
              <a:t>) </a:t>
            </a:r>
            <a:r>
              <a:rPr lang="el-GR" sz="2400" b="1" dirty="0"/>
              <a:t>ο ρόλος για τον οποίο επιλέχτηκαν</a:t>
            </a:r>
            <a:r>
              <a:rPr lang="el-GR" sz="2400" dirty="0"/>
              <a:t>; </a:t>
            </a:r>
          </a:p>
          <a:p>
            <a:pPr marL="0" indent="0">
              <a:buNone/>
            </a:pPr>
            <a:r>
              <a:rPr lang="el-GR" sz="2400" dirty="0"/>
              <a:t> </a:t>
            </a:r>
          </a:p>
          <a:p>
            <a:pPr lvl="0"/>
            <a:r>
              <a:rPr lang="el-GR" sz="2400" b="1" dirty="0"/>
              <a:t>Η </a:t>
            </a:r>
            <a:r>
              <a:rPr lang="el-GR" sz="2400" b="1" dirty="0" err="1"/>
              <a:t>περιρρέουσα</a:t>
            </a:r>
            <a:r>
              <a:rPr lang="el-GR" sz="2400" b="1" dirty="0"/>
              <a:t> ατμόσφαιρα στα σχολεία </a:t>
            </a:r>
            <a:r>
              <a:rPr lang="el-GR" sz="2400" dirty="0" smtClean="0"/>
              <a:t>στον αστερισμό της πανδημίας, του «ακορντεόν», των κόκκινων περιοχών είναι η </a:t>
            </a:r>
            <a:r>
              <a:rPr lang="el-GR" sz="2400" dirty="0"/>
              <a:t>κατάλληλη;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482072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85257" y="566057"/>
            <a:ext cx="9719355" cy="53451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 smtClean="0"/>
              <a:t>Αντιδράσεις</a:t>
            </a:r>
          </a:p>
          <a:p>
            <a:r>
              <a:rPr lang="el-GR" sz="2400" dirty="0" smtClean="0"/>
              <a:t>Οργανωτικοί συντονιστές ΠΕΚΕΣ</a:t>
            </a:r>
            <a:endParaRPr lang="en-US" sz="2400" dirty="0" smtClean="0"/>
          </a:p>
          <a:p>
            <a:r>
              <a:rPr lang="el-GR" sz="2400" dirty="0" smtClean="0"/>
              <a:t>Ένωση Διευθυντών Πρωτοβάθμιας Εκπαίδευσης</a:t>
            </a:r>
          </a:p>
          <a:p>
            <a:r>
              <a:rPr lang="el-GR" sz="2400" dirty="0" smtClean="0"/>
              <a:t>Φιλοκυβερνητικές παρατάξεις </a:t>
            </a:r>
          </a:p>
          <a:p>
            <a:pPr marL="0" indent="0">
              <a:buNone/>
            </a:pPr>
            <a:endParaRPr lang="el-GR" sz="2400" dirty="0" smtClean="0"/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4817950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743200" y="139337"/>
            <a:ext cx="8761412" cy="1765663"/>
          </a:xfrm>
        </p:spPr>
        <p:txBody>
          <a:bodyPr/>
          <a:lstStyle/>
          <a:p>
            <a:r>
              <a:rPr lang="el-GR" b="1" dirty="0" smtClean="0">
                <a:solidFill>
                  <a:srgbClr val="0070C0"/>
                </a:solidFill>
              </a:rPr>
              <a:t>Ε. ΚΑΤΑΛΗΚΤΙΚΑ ΣΧΟΛΙΑ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384663" y="679267"/>
            <a:ext cx="10119949" cy="610471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l-GR" sz="9600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el-GR" sz="9600" b="1" dirty="0" smtClean="0"/>
              <a:t> </a:t>
            </a:r>
            <a:endParaRPr lang="en-US" sz="2400" b="1" dirty="0"/>
          </a:p>
          <a:p>
            <a:pPr>
              <a:lnSpc>
                <a:spcPct val="170000"/>
              </a:lnSpc>
            </a:pPr>
            <a:endParaRPr lang="en-US" sz="2400" b="1" dirty="0" smtClean="0"/>
          </a:p>
          <a:p>
            <a:endParaRPr lang="en-US" sz="2400" b="1" dirty="0"/>
          </a:p>
          <a:p>
            <a:endParaRPr lang="el-GR" sz="2400" b="1" dirty="0"/>
          </a:p>
          <a:p>
            <a:pPr marL="0" indent="0">
              <a:buNone/>
            </a:pPr>
            <a:r>
              <a:rPr lang="el-GR" sz="2400" b="1" dirty="0" smtClean="0"/>
              <a:t> </a:t>
            </a:r>
            <a:endParaRPr lang="el-GR" sz="2400" dirty="0"/>
          </a:p>
          <a:p>
            <a:pPr marL="0" indent="0">
              <a:buNone/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2555929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17862" y="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0070C0"/>
                </a:solidFill>
              </a:rPr>
              <a:t>ε1 Θα πρέπει άμεσα να ανοίξει</a:t>
            </a:r>
            <a:r>
              <a:rPr lang="el-GR" dirty="0">
                <a:solidFill>
                  <a:srgbClr val="0070C0"/>
                </a:solidFill>
              </a:rPr>
              <a:t> </a:t>
            </a:r>
            <a:r>
              <a:rPr lang="el-GR" b="1" dirty="0">
                <a:solidFill>
                  <a:srgbClr val="0070C0"/>
                </a:solidFill>
              </a:rPr>
              <a:t>ένα σοβαρός διάλογος και συναινετικές </a:t>
            </a:r>
            <a:r>
              <a:rPr lang="el-GR" b="1" dirty="0" smtClean="0">
                <a:solidFill>
                  <a:srgbClr val="0070C0"/>
                </a:solidFill>
              </a:rPr>
              <a:t>επεξεργασίες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/>
              <a:t/>
            </a:r>
            <a:br>
              <a:rPr lang="el-GR" b="1" dirty="0"/>
            </a:br>
            <a:r>
              <a:rPr lang="el-GR" dirty="0" smtClean="0"/>
              <a:t>Αυτό θα πρέπει να επιτευχθεί  </a:t>
            </a:r>
            <a:r>
              <a:rPr lang="el-GR" dirty="0"/>
              <a:t>σε πολλά επίπεδα: </a:t>
            </a:r>
            <a:r>
              <a:rPr lang="el-GR" b="1" dirty="0"/>
              <a:t/>
            </a:r>
            <a:br>
              <a:rPr lang="el-GR" b="1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817862" y="2621280"/>
            <a:ext cx="9686750" cy="3289942"/>
          </a:xfrm>
        </p:spPr>
        <p:txBody>
          <a:bodyPr/>
          <a:lstStyle/>
          <a:p>
            <a:pPr>
              <a:lnSpc>
                <a:spcPct val="170000"/>
              </a:lnSpc>
            </a:pPr>
            <a:r>
              <a:rPr lang="el-GR" sz="2400" b="1" dirty="0" smtClean="0"/>
              <a:t>Στο </a:t>
            </a:r>
            <a:r>
              <a:rPr lang="el-GR" sz="2400" b="1" dirty="0"/>
              <a:t>πολιτικό</a:t>
            </a:r>
          </a:p>
          <a:p>
            <a:pPr>
              <a:lnSpc>
                <a:spcPct val="170000"/>
              </a:lnSpc>
            </a:pPr>
            <a:r>
              <a:rPr lang="el-GR" sz="2400" b="1" dirty="0"/>
              <a:t>Στο συνδικαλιστικά</a:t>
            </a:r>
          </a:p>
          <a:p>
            <a:pPr>
              <a:lnSpc>
                <a:spcPct val="170000"/>
              </a:lnSpc>
            </a:pPr>
            <a:r>
              <a:rPr lang="el-GR" sz="2400" b="1" dirty="0"/>
              <a:t>Στο εκπαιδευτικό</a:t>
            </a:r>
          </a:p>
          <a:p>
            <a:pPr>
              <a:lnSpc>
                <a:spcPct val="170000"/>
              </a:lnSpc>
            </a:pPr>
            <a:endParaRPr lang="el-GR" b="1" dirty="0" smtClean="0"/>
          </a:p>
          <a:p>
            <a:endParaRPr lang="el-GR" dirty="0"/>
          </a:p>
        </p:txBody>
      </p:sp>
      <p:pic>
        <p:nvPicPr>
          <p:cNvPr id="1026" name="Picture 2" descr="Αποτέλεσμα εικόνας για Διάλογο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598" y="2731543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56064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41417" y="0"/>
            <a:ext cx="9963196" cy="6992983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l-GR" sz="3100" dirty="0"/>
              <a:t>Νομίζω θα πρέπει </a:t>
            </a:r>
            <a:r>
              <a:rPr lang="el-GR" sz="3100" b="1" dirty="0"/>
              <a:t>να υπερβούμε</a:t>
            </a:r>
            <a:r>
              <a:rPr lang="en-US" sz="3100" b="1" dirty="0"/>
              <a:t>:</a:t>
            </a:r>
          </a:p>
          <a:p>
            <a:pPr>
              <a:lnSpc>
                <a:spcPct val="170000"/>
              </a:lnSpc>
            </a:pPr>
            <a:r>
              <a:rPr lang="el-GR" sz="3100" b="1" dirty="0"/>
              <a:t>Τις γενικολογίες </a:t>
            </a:r>
            <a:endParaRPr lang="en-US" sz="3100" b="1" dirty="0"/>
          </a:p>
          <a:p>
            <a:pPr>
              <a:lnSpc>
                <a:spcPct val="170000"/>
              </a:lnSpc>
            </a:pPr>
            <a:r>
              <a:rPr lang="en-US" sz="3100" b="1" dirty="0" smtClean="0"/>
              <a:t>T</a:t>
            </a:r>
            <a:r>
              <a:rPr lang="el-GR" sz="3100" b="1" dirty="0"/>
              <a:t>α συνθήματα</a:t>
            </a:r>
            <a:r>
              <a:rPr lang="en-US" sz="3100" b="1" dirty="0"/>
              <a:t> </a:t>
            </a:r>
          </a:p>
          <a:p>
            <a:pPr>
              <a:lnSpc>
                <a:spcPct val="170000"/>
              </a:lnSpc>
            </a:pPr>
            <a:r>
              <a:rPr lang="en-US" sz="3100" b="1" dirty="0"/>
              <a:t>T</a:t>
            </a:r>
            <a:r>
              <a:rPr lang="el-GR" sz="3100" b="1" dirty="0"/>
              <a:t>ην αποθέωση της επικοινωνίας </a:t>
            </a:r>
            <a:endParaRPr lang="en-US" sz="3100" b="1" dirty="0"/>
          </a:p>
          <a:p>
            <a:pPr>
              <a:lnSpc>
                <a:spcPct val="170000"/>
              </a:lnSpc>
            </a:pPr>
            <a:r>
              <a:rPr lang="el-GR" sz="3100" b="1" dirty="0" smtClean="0"/>
              <a:t> Τον στρουθοκαμηλισμό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l-GR" sz="2800" dirty="0" smtClean="0"/>
              <a:t>Θα πρέπει  </a:t>
            </a:r>
            <a:r>
              <a:rPr lang="el-GR" sz="2800" dirty="0"/>
              <a:t>να </a:t>
            </a:r>
            <a:r>
              <a:rPr lang="el-GR" sz="2800" dirty="0" smtClean="0"/>
              <a:t>υπάρξουν</a:t>
            </a:r>
            <a:r>
              <a:rPr lang="en-US" sz="2800" dirty="0" smtClean="0"/>
              <a:t>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r>
              <a:rPr lang="en-US" sz="3100" dirty="0" smtClean="0"/>
              <a:t> </a:t>
            </a:r>
            <a:r>
              <a:rPr lang="el-GR" sz="3100" dirty="0" smtClean="0"/>
              <a:t>Σ</a:t>
            </a:r>
            <a:r>
              <a:rPr lang="el-GR" sz="3100" b="1" dirty="0" smtClean="0"/>
              <a:t>υγκεκριμένες </a:t>
            </a:r>
            <a:r>
              <a:rPr lang="el-GR" sz="3100" b="1" dirty="0"/>
              <a:t>θέσεις </a:t>
            </a:r>
            <a:r>
              <a:rPr lang="el-GR" sz="3100" dirty="0"/>
              <a:t>αξιοποιώντας μαζί με τα οπλοστάσια που </a:t>
            </a:r>
            <a:r>
              <a:rPr lang="en-US" sz="3100" dirty="0" smtClean="0"/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100" dirty="0" smtClean="0"/>
              <a:t>     </a:t>
            </a:r>
            <a:r>
              <a:rPr lang="el-GR" sz="3100" dirty="0" smtClean="0"/>
              <a:t>προέρχονται </a:t>
            </a:r>
            <a:r>
              <a:rPr lang="el-GR" sz="3100" dirty="0"/>
              <a:t>από την πολιτική και την οικονομία</a:t>
            </a:r>
            <a:r>
              <a:rPr lang="el-GR" sz="3100" b="1" dirty="0"/>
              <a:t> και τα εργαλεία </a:t>
            </a:r>
            <a:endParaRPr lang="en-US" sz="3100" b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100" b="1" dirty="0"/>
              <a:t> </a:t>
            </a:r>
            <a:r>
              <a:rPr lang="en-US" sz="3100" b="1" dirty="0" smtClean="0"/>
              <a:t>    </a:t>
            </a:r>
            <a:r>
              <a:rPr lang="el-GR" sz="3100" b="1" dirty="0" smtClean="0"/>
              <a:t>των </a:t>
            </a:r>
            <a:r>
              <a:rPr lang="el-GR" sz="3100" b="1" dirty="0"/>
              <a:t>επιστημών της </a:t>
            </a:r>
            <a:r>
              <a:rPr lang="el-GR" sz="3100" b="1" dirty="0" smtClean="0"/>
              <a:t>εκπαίδευσης</a:t>
            </a:r>
          </a:p>
          <a:p>
            <a:endParaRPr lang="el-GR" sz="3400" b="1" dirty="0"/>
          </a:p>
          <a:p>
            <a:r>
              <a:rPr lang="el-GR" sz="3400" b="1" dirty="0" smtClean="0"/>
              <a:t> Οι επιστήμες της εκπαίδευσης συχνά </a:t>
            </a:r>
            <a:r>
              <a:rPr lang="el-GR" sz="3400" b="1" dirty="0"/>
              <a:t>επισκιάζονται και αγνοούνται </a:t>
            </a:r>
            <a:r>
              <a:rPr lang="el-GR" sz="3400" dirty="0"/>
              <a:t>ενώ για </a:t>
            </a:r>
            <a:r>
              <a:rPr lang="el-GR" sz="3400" dirty="0" smtClean="0"/>
              <a:t>τα σχολεία θα </a:t>
            </a:r>
            <a:r>
              <a:rPr lang="el-GR" sz="3400" dirty="0"/>
              <a:t>πρέπει να έχουν </a:t>
            </a:r>
            <a:r>
              <a:rPr lang="el-GR" sz="3400" b="1" dirty="0"/>
              <a:t>δεσπόζουσα θέση.</a:t>
            </a:r>
            <a:endParaRPr lang="el-GR" sz="3400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62446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85257" y="461554"/>
            <a:ext cx="9719355" cy="61569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l-GR" sz="2400" b="1" dirty="0"/>
          </a:p>
          <a:p>
            <a:r>
              <a:rPr lang="el-GR" sz="2400" dirty="0" smtClean="0"/>
              <a:t>Θα πρέπει να δημιουργηθούν ομάδες εργασίας από υγιείς εκπαιδευτικές δυνάμεις. Είναι καιρός να ενωθούν άμεσα διαφορετικές εκπαιδευτικές δυνάμεις γιατί «οι καιροί </a:t>
            </a:r>
            <a:r>
              <a:rPr lang="el-GR" sz="2400" dirty="0" err="1" smtClean="0"/>
              <a:t>ού</a:t>
            </a:r>
            <a:r>
              <a:rPr lang="el-GR" sz="2400" dirty="0" smtClean="0"/>
              <a:t> μενετοί».</a:t>
            </a:r>
            <a:endParaRPr lang="en-US" sz="2400" dirty="0" smtClean="0"/>
          </a:p>
          <a:p>
            <a:endParaRPr lang="en-US" sz="2400" dirty="0"/>
          </a:p>
          <a:p>
            <a:r>
              <a:rPr lang="el-GR" sz="2400" dirty="0" smtClean="0"/>
              <a:t>Θα πρέπει άμεσα να αρθρωθεί ένας </a:t>
            </a:r>
            <a:r>
              <a:rPr lang="el-GR" sz="2400" b="1" dirty="0" smtClean="0"/>
              <a:t>επίκαιρος, σοβαρός τεκμηριωμένος, ρεαλιστικός αλλά και πρωτίστως οραματικός εκπαιδευτικός λόγος, ο οποίος να είναι στοιχειωδώς αποδεκτός από την εκπαιδευτική κοινότητα. </a:t>
            </a:r>
          </a:p>
          <a:p>
            <a:endParaRPr lang="el-GR" sz="2400" b="1" dirty="0"/>
          </a:p>
          <a:p>
            <a:r>
              <a:rPr lang="el-GR" sz="2400" b="1" dirty="0" smtClean="0"/>
              <a:t>Αυτό </a:t>
            </a:r>
            <a:r>
              <a:rPr lang="el-GR" sz="2400" b="1" dirty="0"/>
              <a:t>δυστυχώς δεν υπάρχει και έχουμε ευθύνη όλοι για την απουσία του </a:t>
            </a:r>
            <a:r>
              <a:rPr lang="el-GR" sz="2400" dirty="0"/>
              <a:t>και ιδιαίτερα οι πολιτικοί χώροι </a:t>
            </a:r>
            <a:r>
              <a:rPr lang="el-GR" sz="2400" dirty="0" smtClean="0"/>
              <a:t> </a:t>
            </a:r>
            <a:r>
              <a:rPr lang="el-GR" sz="2400" b="1" dirty="0" smtClean="0"/>
              <a:t>διαφορετικών </a:t>
            </a:r>
            <a:r>
              <a:rPr lang="el-GR" sz="2400" b="1" dirty="0"/>
              <a:t>χρωμάτων</a:t>
            </a:r>
            <a:r>
              <a:rPr lang="el-GR" sz="2400" dirty="0"/>
              <a:t> που έχουν αναλάβει την </a:t>
            </a:r>
            <a:r>
              <a:rPr lang="el-GR" sz="2400" dirty="0" smtClean="0"/>
              <a:t>διακυβέρνηση </a:t>
            </a:r>
            <a:r>
              <a:rPr lang="el-GR" sz="2400" dirty="0"/>
              <a:t>της </a:t>
            </a:r>
            <a:r>
              <a:rPr lang="el-GR" sz="2400" dirty="0" smtClean="0"/>
              <a:t>χώρας</a:t>
            </a:r>
            <a:r>
              <a:rPr lang="en-US" sz="2400" dirty="0" smtClean="0"/>
              <a:t>.</a:t>
            </a:r>
          </a:p>
          <a:p>
            <a:endParaRPr lang="el-GR" sz="2400" dirty="0"/>
          </a:p>
          <a:p>
            <a:pPr marL="0" indent="0">
              <a:buNone/>
            </a:pPr>
            <a:r>
              <a:rPr lang="el-GR" sz="2400" b="1" dirty="0" smtClean="0"/>
              <a:t> </a:t>
            </a:r>
            <a:endParaRPr lang="el-GR" sz="24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902004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828801" y="191589"/>
            <a:ext cx="9675812" cy="6461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 smtClean="0">
                <a:solidFill>
                  <a:srgbClr val="0070C0"/>
                </a:solidFill>
              </a:rPr>
              <a:t>ε2 Υπαρκτοί κίνδυνοι και διέξοδοι</a:t>
            </a:r>
            <a:endParaRPr lang="en-US" sz="2400" b="1" dirty="0">
              <a:solidFill>
                <a:srgbClr val="0070C0"/>
              </a:solidFill>
            </a:endParaRPr>
          </a:p>
          <a:p>
            <a:endParaRPr lang="el-GR" sz="2400" b="1" dirty="0" smtClean="0"/>
          </a:p>
          <a:p>
            <a:r>
              <a:rPr lang="el-GR" sz="2400" b="1" dirty="0" smtClean="0"/>
              <a:t>Ο </a:t>
            </a:r>
            <a:r>
              <a:rPr lang="el-GR" sz="2400" b="1" dirty="0"/>
              <a:t>κίνδυνος αναταραχής στα σχολεία </a:t>
            </a:r>
            <a:r>
              <a:rPr lang="el-GR" sz="2400" dirty="0"/>
              <a:t>είναι ορατός. </a:t>
            </a:r>
            <a:endParaRPr lang="el-GR" sz="2400" dirty="0" smtClean="0"/>
          </a:p>
          <a:p>
            <a:endParaRPr lang="el-GR" sz="2400" b="1" dirty="0" smtClean="0"/>
          </a:p>
          <a:p>
            <a:endParaRPr lang="el-GR" sz="2400" b="1" dirty="0" smtClean="0"/>
          </a:p>
          <a:p>
            <a:endParaRPr lang="el-GR" sz="2400" b="1" dirty="0"/>
          </a:p>
          <a:p>
            <a:endParaRPr lang="el-GR" sz="2400" b="1" dirty="0" smtClean="0"/>
          </a:p>
          <a:p>
            <a:r>
              <a:rPr lang="el-GR" sz="2400" b="1" dirty="0" smtClean="0"/>
              <a:t>Η </a:t>
            </a:r>
            <a:r>
              <a:rPr lang="el-GR" sz="2400" b="1" dirty="0"/>
              <a:t>αναπαραγωγή μιας γραφειοκρατίας χωρίς καμιά  αξιοπιστία και εγκυρότητα </a:t>
            </a:r>
            <a:r>
              <a:rPr lang="el-GR" sz="2400" dirty="0"/>
              <a:t>είναι επίσης ορατή στο υπάρχον κλίμα έλλειψης αποδοχής αυτού που επιχειρείται. </a:t>
            </a:r>
            <a:endParaRPr lang="el-GR" sz="2400" dirty="0" smtClean="0"/>
          </a:p>
          <a:p>
            <a:pPr marL="0" indent="0">
              <a:buNone/>
            </a:pPr>
            <a:endParaRPr lang="el-GR" sz="2400" dirty="0" smtClean="0"/>
          </a:p>
          <a:p>
            <a:endParaRPr lang="el-GR" sz="2400" b="1" dirty="0" smtClean="0"/>
          </a:p>
          <a:p>
            <a:endParaRPr lang="el-GR" sz="2400" b="1" dirty="0" smtClean="0"/>
          </a:p>
          <a:p>
            <a:endParaRPr lang="el-GR" sz="2400" b="1" dirty="0"/>
          </a:p>
          <a:p>
            <a:endParaRPr lang="el-GR" sz="2400" b="1" dirty="0" smtClean="0"/>
          </a:p>
          <a:p>
            <a:pPr marL="0" indent="0">
              <a:buNone/>
            </a:pPr>
            <a:endParaRPr lang="el-GR" sz="2400" dirty="0" smtClean="0"/>
          </a:p>
          <a:p>
            <a:endParaRPr lang="el-GR" dirty="0"/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3245" y="5009607"/>
            <a:ext cx="3524250" cy="1295400"/>
          </a:xfrm>
          <a:prstGeom prst="rect">
            <a:avLst/>
          </a:prstGeom>
        </p:spPr>
      </p:pic>
      <p:pic>
        <p:nvPicPr>
          <p:cNvPr id="4" name="Εικόνα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9932" y="1881461"/>
            <a:ext cx="3190875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7674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02377" y="0"/>
            <a:ext cx="9902235" cy="6766560"/>
          </a:xfrm>
        </p:spPr>
        <p:txBody>
          <a:bodyPr>
            <a:normAutofit fontScale="92500"/>
          </a:bodyPr>
          <a:lstStyle/>
          <a:p>
            <a:endParaRPr lang="el-GR" sz="2400" b="1" dirty="0" smtClean="0"/>
          </a:p>
          <a:p>
            <a:r>
              <a:rPr lang="el-GR" sz="2400" b="1" dirty="0"/>
              <a:t>Οι χώρος της εκπαίδευσης,</a:t>
            </a:r>
            <a:r>
              <a:rPr lang="el-GR" sz="2400" dirty="0"/>
              <a:t> είναι κατ’ εξοχήν σύνθετος και πολύπλοκος κοινωνικός χώρος, ο οποίος δεν λειτουργεί μονοδιάστατα, μηχανιστικά και γραμμικά. </a:t>
            </a:r>
            <a:r>
              <a:rPr lang="el-GR" sz="2400" b="1" dirty="0"/>
              <a:t>Οι όποιες αλλαγές λοιπόν επιχειρούνται στο χώρο αυτό δεν μπορεί να είναι βιώσιμες όταν το κοινωνικό πλαίσιο/περιβάλλον δεν τις αποδέχεται </a:t>
            </a:r>
          </a:p>
          <a:p>
            <a:endParaRPr lang="el-GR" sz="2400" b="1" dirty="0"/>
          </a:p>
          <a:p>
            <a:r>
              <a:rPr lang="el-GR" sz="2400" b="1" dirty="0" smtClean="0"/>
              <a:t>Οι </a:t>
            </a:r>
            <a:r>
              <a:rPr lang="el-GR" sz="2400" b="1" dirty="0"/>
              <a:t>κουρασμένοι εκπαιδευτικοί από τις δύσκολες συνθήκες που δημιούργησε η πανδημία στα σχολεία, θα μπορούσαν να έχουν μια καλύτερη αντιμετώπιση </a:t>
            </a:r>
            <a:r>
              <a:rPr lang="el-GR" sz="2400" dirty="0"/>
              <a:t>από αυτή που προκύπτει από τις εμμονές και πολύ φοβάμαι και την έλλειψη γνώσης της πολιτικής ηγεσίας για τη σχολική εκπαίδευση. </a:t>
            </a:r>
          </a:p>
          <a:p>
            <a:endParaRPr lang="el-GR" sz="2400" dirty="0" smtClean="0"/>
          </a:p>
          <a:p>
            <a:r>
              <a:rPr lang="el-GR" sz="2400" dirty="0" smtClean="0"/>
              <a:t>Δεν </a:t>
            </a:r>
            <a:r>
              <a:rPr lang="el-GR" sz="2400" dirty="0"/>
              <a:t>είναι </a:t>
            </a:r>
            <a:r>
              <a:rPr lang="el-GR" sz="2400" b="1" dirty="0"/>
              <a:t>οι νεοφώτιστοι για την εκπαίδευση νομικοί</a:t>
            </a:r>
            <a:r>
              <a:rPr lang="el-GR" sz="2400" dirty="0"/>
              <a:t>, ούτε η </a:t>
            </a:r>
            <a:r>
              <a:rPr lang="el-GR" sz="2400" b="1" dirty="0"/>
              <a:t>άχαρη και </a:t>
            </a:r>
            <a:r>
              <a:rPr lang="el-GR" sz="2400" b="1" dirty="0" smtClean="0"/>
              <a:t>συχνά, </a:t>
            </a:r>
            <a:r>
              <a:rPr lang="el-GR" sz="2400" b="1" dirty="0" err="1" smtClean="0"/>
              <a:t>εμονική</a:t>
            </a:r>
            <a:r>
              <a:rPr lang="el-GR" sz="2400" b="1" smtClean="0"/>
              <a:t> ηγετική </a:t>
            </a:r>
            <a:r>
              <a:rPr lang="el-GR" sz="2400" b="1" dirty="0" smtClean="0"/>
              <a:t>γραφειοκρατία </a:t>
            </a:r>
            <a:r>
              <a:rPr lang="el-GR" sz="2400" b="1" dirty="0"/>
              <a:t>της </a:t>
            </a:r>
            <a:r>
              <a:rPr lang="el-GR" sz="2400" dirty="0"/>
              <a:t>εκπαίδευσης αυτή που θα δώσει την προοπτική</a:t>
            </a:r>
            <a:r>
              <a:rPr lang="el-GR" sz="2400" dirty="0" smtClean="0"/>
              <a:t>.</a:t>
            </a:r>
          </a:p>
          <a:p>
            <a:pPr marL="0" indent="0">
              <a:buNone/>
            </a:pPr>
            <a:r>
              <a:rPr lang="el-GR" sz="2400" dirty="0" smtClean="0"/>
              <a:t> </a:t>
            </a:r>
            <a:endParaRPr lang="en-US" sz="2400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834274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41714" y="391886"/>
            <a:ext cx="9762898" cy="5519336"/>
          </a:xfrm>
        </p:spPr>
        <p:txBody>
          <a:bodyPr/>
          <a:lstStyle/>
          <a:p>
            <a:r>
              <a:rPr lang="el-GR" sz="2400" b="1" dirty="0"/>
              <a:t>Λύσεις στην εκπαίδευση, η οποία αφορά το αύριο, τους νέους ανθρώπους, </a:t>
            </a:r>
            <a:r>
              <a:rPr lang="el-GR" sz="2400" dirty="0"/>
              <a:t>δεν τις έδωσε ποτέ το «</a:t>
            </a:r>
            <a:r>
              <a:rPr lang="el-GR" sz="2400" dirty="0" err="1"/>
              <a:t>αποφασίζομεν</a:t>
            </a:r>
            <a:r>
              <a:rPr lang="el-GR" sz="2400" dirty="0"/>
              <a:t>  και </a:t>
            </a:r>
            <a:r>
              <a:rPr lang="el-GR" sz="2400" dirty="0" err="1"/>
              <a:t>διατάσσομεν</a:t>
            </a:r>
            <a:r>
              <a:rPr lang="el-GR" sz="2400" dirty="0"/>
              <a:t>» ή η επικοινωνία αλλά μάλλον </a:t>
            </a:r>
            <a:r>
              <a:rPr lang="el-GR" sz="2400" b="1" dirty="0"/>
              <a:t>οι </a:t>
            </a:r>
            <a:r>
              <a:rPr lang="el-GR" sz="2400" b="1" dirty="0" err="1"/>
              <a:t>βαθείς</a:t>
            </a:r>
            <a:r>
              <a:rPr lang="el-GR" sz="2400" b="1" dirty="0"/>
              <a:t> γνώστες της εκπαίδευσης όπως π.χ. ο Ευάγγελος Παπανούτσος στο παρελθόν, υλοποιώντας βέβαια οράματα γενεών.   </a:t>
            </a:r>
            <a:endParaRPr lang="el-GR" sz="2400" dirty="0"/>
          </a:p>
          <a:p>
            <a:endParaRPr lang="el-GR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500" y="2571750"/>
            <a:ext cx="26670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599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solidFill>
                  <a:srgbClr val="0070C0"/>
                </a:solidFill>
              </a:rPr>
              <a:t>Α. ΤΟ ΠΛΑΙΣΙΟ ΤΗΣ ΠΑΡΕΜΒΑΣΗΣ  </a:t>
            </a:r>
            <a:endParaRPr lang="el-G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0128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323703" y="1"/>
            <a:ext cx="10180909" cy="1905000"/>
          </a:xfrm>
        </p:spPr>
        <p:txBody>
          <a:bodyPr/>
          <a:lstStyle/>
          <a:p>
            <a:pPr algn="ctr"/>
            <a:r>
              <a:rPr lang="el-GR" b="1" dirty="0" smtClean="0">
                <a:solidFill>
                  <a:srgbClr val="0070C0"/>
                </a:solidFill>
              </a:rPr>
              <a:t>Ζ. ΕΠΙΛΟΓΟΣ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323703" y="731519"/>
            <a:ext cx="10546079" cy="6126481"/>
          </a:xfrm>
        </p:spPr>
        <p:txBody>
          <a:bodyPr>
            <a:normAutofit lnSpcReduction="10000"/>
          </a:bodyPr>
          <a:lstStyle/>
          <a:p>
            <a:pPr lvl="0"/>
            <a:r>
              <a:rPr lang="el-GR" sz="2600" dirty="0"/>
              <a:t>Ας μη ξεχνάμε ότι </a:t>
            </a:r>
            <a:r>
              <a:rPr lang="el-GR" sz="2600" b="1" dirty="0"/>
              <a:t>η αυτό-αξιολόγηση είχε τη συναίνεση των εκπαιδευτικών και προέκυψε ως εναλλακτική της σκληρής εξωτερικής αξιολόγησης που επέβαλε η </a:t>
            </a:r>
            <a:r>
              <a:rPr lang="en-US" sz="2600" b="1" dirty="0"/>
              <a:t>Margaret Thatcher</a:t>
            </a:r>
            <a:r>
              <a:rPr lang="el-GR" sz="2600" b="1" dirty="0"/>
              <a:t> </a:t>
            </a:r>
            <a:r>
              <a:rPr lang="el-GR" sz="2600" dirty="0"/>
              <a:t>στα σχολεία στα τέλη της δεκαετίας του 1980 στο Ηνωμένο Βασίλειο.</a:t>
            </a:r>
          </a:p>
          <a:p>
            <a:pPr marL="0" indent="0">
              <a:buNone/>
            </a:pPr>
            <a:r>
              <a:rPr lang="el-GR" sz="2600" dirty="0"/>
              <a:t> </a:t>
            </a:r>
          </a:p>
          <a:p>
            <a:pPr lvl="0"/>
            <a:r>
              <a:rPr lang="el-GR" sz="2600" dirty="0"/>
              <a:t>Επισημαίνεται ότι </a:t>
            </a:r>
            <a:r>
              <a:rPr lang="el-GR" sz="2600" b="1" dirty="0"/>
              <a:t>κανείς νομίζω σήμερα δεν ισχυρίζεται </a:t>
            </a:r>
            <a:r>
              <a:rPr lang="el-GR" sz="2600" dirty="0"/>
              <a:t>πως σχεδόν σαράντα χρόνια μετά την κατάργηση των </a:t>
            </a:r>
            <a:r>
              <a:rPr lang="el-GR" sz="2600" dirty="0" smtClean="0"/>
              <a:t>επιθεωρητών στη χώρα μας, </a:t>
            </a:r>
            <a:r>
              <a:rPr lang="el-GR" sz="2600" b="1" dirty="0" smtClean="0"/>
              <a:t>τα πολλά </a:t>
            </a:r>
            <a:r>
              <a:rPr lang="el-GR" sz="2600" b="1" dirty="0"/>
              <a:t>προβλήματα που </a:t>
            </a:r>
            <a:r>
              <a:rPr lang="el-GR" sz="2600" b="1" dirty="0" smtClean="0"/>
              <a:t>μαστίζουν τα </a:t>
            </a:r>
            <a:r>
              <a:rPr lang="el-GR" sz="2600" b="1" dirty="0"/>
              <a:t>σχολεία και το εκπαιδευτικό σύστημα </a:t>
            </a:r>
            <a:r>
              <a:rPr lang="el-GR" sz="2600" b="1" dirty="0" smtClean="0"/>
              <a:t>θα πρέπει </a:t>
            </a:r>
            <a:r>
              <a:rPr lang="el-GR" sz="2600" b="1" dirty="0"/>
              <a:t>να </a:t>
            </a:r>
            <a:r>
              <a:rPr lang="el-GR" sz="2600" b="1" dirty="0" smtClean="0"/>
              <a:t>παραμείνουν </a:t>
            </a:r>
            <a:r>
              <a:rPr lang="el-GR" sz="2600" b="1" dirty="0"/>
              <a:t>ως έχουν τις τελευταίες δεκαετίες</a:t>
            </a:r>
            <a:r>
              <a:rPr lang="el-GR" sz="2600" dirty="0"/>
              <a:t>. </a:t>
            </a:r>
            <a:endParaRPr lang="el-GR" sz="2600" dirty="0" smtClean="0"/>
          </a:p>
          <a:p>
            <a:pPr lvl="0"/>
            <a:endParaRPr lang="el-GR" sz="2600" dirty="0" smtClean="0"/>
          </a:p>
          <a:p>
            <a:pPr lvl="0"/>
            <a:r>
              <a:rPr lang="el-GR" sz="2600" b="1" dirty="0" smtClean="0"/>
              <a:t>Αποτελεί </a:t>
            </a:r>
            <a:r>
              <a:rPr lang="el-GR" sz="2600" b="1" dirty="0"/>
              <a:t>όμως η προτεινόμενη αυτό-αξιολόγηση την εναλλακτική, τη σύνθεση και την υπέρβαση </a:t>
            </a:r>
            <a:r>
              <a:rPr lang="el-GR" sz="2600" dirty="0"/>
              <a:t>στα όντως </a:t>
            </a:r>
            <a:r>
              <a:rPr lang="el-GR" sz="2600" dirty="0" smtClean="0"/>
              <a:t>πολλά υπάρχοντα προβλήματα;</a:t>
            </a:r>
            <a:endParaRPr lang="el-GR" sz="2600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225337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97577" y="1"/>
            <a:ext cx="10207036" cy="7637416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Αν η πρόταση του ΥΠΑΙΘ δεν αποτελεί λύση </a:t>
            </a:r>
            <a:r>
              <a:rPr lang="el-GR" sz="2400" b="1" dirty="0" smtClean="0"/>
              <a:t>τότε ποια είναι η εναλλακτική</a:t>
            </a:r>
            <a:r>
              <a:rPr lang="en-US" sz="2400" b="1" dirty="0" smtClean="0"/>
              <a:t>;</a:t>
            </a:r>
            <a:endParaRPr lang="el-GR" sz="2400" b="1" dirty="0"/>
          </a:p>
          <a:p>
            <a:endParaRPr lang="el-GR" sz="2400" dirty="0" smtClean="0"/>
          </a:p>
          <a:p>
            <a:r>
              <a:rPr lang="el-GR" sz="2400" b="1" dirty="0" smtClean="0"/>
              <a:t>Όχι βέβαια το να μην αλλάξει τίποτα</a:t>
            </a:r>
          </a:p>
          <a:p>
            <a:endParaRPr lang="el-GR" sz="2400" dirty="0"/>
          </a:p>
          <a:p>
            <a:r>
              <a:rPr lang="el-GR" sz="2400" b="1" dirty="0" smtClean="0"/>
              <a:t>Ποιοι</a:t>
            </a:r>
            <a:r>
              <a:rPr lang="el-GR" sz="2400" dirty="0" smtClean="0"/>
              <a:t> όμως τότε και </a:t>
            </a:r>
            <a:r>
              <a:rPr lang="el-GR" sz="2400" b="1" dirty="0" smtClean="0"/>
              <a:t>πώς</a:t>
            </a:r>
            <a:r>
              <a:rPr lang="el-GR" sz="2400" dirty="0" smtClean="0"/>
              <a:t> μπορούν να εργαστούν </a:t>
            </a:r>
            <a:r>
              <a:rPr lang="el-GR" sz="2400" b="1" dirty="0" smtClean="0"/>
              <a:t>για μια συναινετική εναλλακτική</a:t>
            </a:r>
            <a:r>
              <a:rPr lang="en-US" sz="2400" b="1" dirty="0" smtClean="0"/>
              <a:t>;</a:t>
            </a:r>
            <a:endParaRPr lang="el-GR" sz="2400" b="1" dirty="0" smtClean="0"/>
          </a:p>
          <a:p>
            <a:endParaRPr lang="el-GR" sz="2400" b="1" dirty="0"/>
          </a:p>
          <a:p>
            <a:r>
              <a:rPr lang="el-GR" sz="2400" b="1" dirty="0" smtClean="0"/>
              <a:t>Η </a:t>
            </a:r>
            <a:r>
              <a:rPr lang="el-GR" sz="2400" b="1" dirty="0" smtClean="0"/>
              <a:t>επεξεργασία για την απάντηση </a:t>
            </a:r>
            <a:r>
              <a:rPr lang="el-GR" sz="2400" b="1" dirty="0" smtClean="0"/>
              <a:t>σε αυτό το ερώτημα </a:t>
            </a:r>
            <a:r>
              <a:rPr lang="el-GR" sz="2400" dirty="0" smtClean="0"/>
              <a:t>θα </a:t>
            </a:r>
            <a:r>
              <a:rPr lang="el-GR" sz="2400" b="1" dirty="0" smtClean="0"/>
              <a:t>μπορούσε να ξεκινήσει άμεσα </a:t>
            </a:r>
            <a:r>
              <a:rPr lang="el-GR" sz="2400" dirty="0" smtClean="0"/>
              <a:t>και </a:t>
            </a:r>
            <a:r>
              <a:rPr lang="el-GR" sz="2400" dirty="0" smtClean="0"/>
              <a:t>να </a:t>
            </a:r>
            <a:r>
              <a:rPr lang="el-GR" sz="2400" b="1" dirty="0" smtClean="0"/>
              <a:t>είναι μια μετά  </a:t>
            </a:r>
            <a:r>
              <a:rPr lang="en-US" sz="2400" b="1" dirty="0" err="1" smtClean="0"/>
              <a:t>covid</a:t>
            </a:r>
            <a:r>
              <a:rPr lang="el-GR" sz="2400" b="1" dirty="0" smtClean="0"/>
              <a:t> προτεραιότητα</a:t>
            </a:r>
            <a:endParaRPr lang="el-GR" sz="2400" b="1" dirty="0"/>
          </a:p>
        </p:txBody>
      </p:sp>
      <p:pic>
        <p:nvPicPr>
          <p:cNvPr id="7" name="Picture 2" descr="Ερωτηματικό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355" y="4677976"/>
            <a:ext cx="2745559" cy="2341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99717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1613852" y="270914"/>
            <a:ext cx="8915400" cy="7653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l-GR"/>
          </a:p>
        </p:txBody>
      </p:sp>
      <p:pic>
        <p:nvPicPr>
          <p:cNvPr id="2050" name="Picture 2" descr="Ερωτηματικό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350" y="1420971"/>
            <a:ext cx="2745559" cy="2341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63207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- Τίτλος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pPr eaLnBrk="1" hangingPunct="1"/>
            <a:r>
              <a:rPr lang="el-GR" altLang="el-GR" smtClean="0"/>
              <a:t> </a:t>
            </a:r>
            <a:br>
              <a:rPr lang="el-GR" altLang="el-GR" smtClean="0"/>
            </a:br>
            <a:r>
              <a:rPr lang="el-GR" altLang="el-GR" smtClean="0"/>
              <a:t> 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595438" y="373063"/>
            <a:ext cx="9909175" cy="6378575"/>
          </a:xfrm>
        </p:spPr>
        <p:txBody>
          <a:bodyPr rtlCol="0">
            <a:normAutofit fontScale="40000" lnSpcReduction="20000"/>
          </a:bodyPr>
          <a:lstStyle/>
          <a:p>
            <a:pPr marL="0"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l-GR" sz="67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Ενδεικτικές αναφορές</a:t>
            </a:r>
          </a:p>
          <a:p>
            <a:pPr marL="0" eaLnBrk="1" fontAlgn="auto" hangingPunct="1">
              <a:spcBef>
                <a:spcPts val="0"/>
              </a:spcBef>
              <a:spcAft>
                <a:spcPts val="0"/>
              </a:spcAft>
              <a:buFont typeface="Wingdings 3" charset="2"/>
              <a:buNone/>
              <a:defRPr/>
            </a:pPr>
            <a:endParaRPr lang="el-GR" sz="5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eaLnBrk="1" fontAlgn="auto" hangingPunct="1">
              <a:spcBef>
                <a:spcPts val="0"/>
              </a:spcBef>
              <a:spcAft>
                <a:spcPts val="0"/>
              </a:spcAft>
              <a:buFont typeface="Wingdings 3" charset="2"/>
              <a:buNone/>
              <a:defRPr/>
            </a:pPr>
            <a:r>
              <a:rPr lang="el-GR" sz="6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Δεμερτζή, Κ. (2007) </a:t>
            </a:r>
            <a:r>
              <a:rPr lang="el-GR" sz="6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Η ανάπτυξη του σχολείου μέσα από την αξιοποίηση του δυναμικού της σχολικής κοινότητας και ο ρόλος του κριτικού φίλου.</a:t>
            </a:r>
            <a:r>
              <a:rPr lang="el-GR" sz="6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Διδακτορική Διατριβή. Πάτρα</a:t>
            </a:r>
            <a:r>
              <a:rPr lang="en-US" sz="6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lang="el-GR" sz="6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ΤΕΕΑΠΗ, Πανεπιστήμιο Πατρών</a:t>
            </a:r>
          </a:p>
          <a:p>
            <a:pPr marL="0" eaLnBrk="1" fontAlgn="auto" hangingPunct="1">
              <a:spcBef>
                <a:spcPts val="0"/>
              </a:spcBef>
              <a:spcAft>
                <a:spcPts val="0"/>
              </a:spcAft>
              <a:buFont typeface="Wingdings 3" charset="2"/>
              <a:buNone/>
              <a:defRPr/>
            </a:pPr>
            <a:endParaRPr lang="el-GR" sz="6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eaLnBrk="1" fontAlgn="auto" hangingPunct="1">
              <a:spcBef>
                <a:spcPts val="0"/>
              </a:spcBef>
              <a:spcAft>
                <a:spcPts val="0"/>
              </a:spcAft>
              <a:buFont typeface="Wingdings 3" charset="2"/>
              <a:buNone/>
              <a:defRPr/>
            </a:pPr>
            <a:r>
              <a:rPr lang="en-US" sz="6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MacBeath, J. (2001) </a:t>
            </a:r>
            <a:r>
              <a:rPr lang="en-US" sz="6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 </a:t>
            </a:r>
            <a:r>
              <a:rPr lang="el-GR" sz="6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αυτό-αξιολόγηση στο σχολείο. Ουτοπία και Πράξη</a:t>
            </a:r>
            <a:r>
              <a:rPr lang="el-GR" sz="6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Αθήνα</a:t>
            </a:r>
            <a:r>
              <a:rPr lang="en-US" sz="6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lang="el-GR" sz="6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Ελληνικά Γράμματα</a:t>
            </a:r>
          </a:p>
          <a:p>
            <a:pPr marL="0" eaLnBrk="1" fontAlgn="auto" hangingPunct="1">
              <a:spcBef>
                <a:spcPts val="0"/>
              </a:spcBef>
              <a:spcAft>
                <a:spcPts val="0"/>
              </a:spcAft>
              <a:buFont typeface="Wingdings 3" charset="2"/>
              <a:buNone/>
              <a:defRPr/>
            </a:pPr>
            <a:endParaRPr lang="el-GR" sz="6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eaLnBrk="1" fontAlgn="auto" hangingPunct="1">
              <a:spcBef>
                <a:spcPts val="0"/>
              </a:spcBef>
              <a:spcAft>
                <a:spcPts val="0"/>
              </a:spcAft>
              <a:buFont typeface="Wingdings 3" charset="2"/>
              <a:buNone/>
              <a:defRPr/>
            </a:pPr>
            <a:r>
              <a:rPr lang="en-US" sz="6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MacBeath, J. (2006)</a:t>
            </a:r>
            <a:r>
              <a:rPr lang="el-GR" sz="6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6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School inspection and Self-Evaluation. Working with the new relations</a:t>
            </a:r>
            <a:r>
              <a:rPr lang="en-US" sz="60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</a:t>
            </a:r>
            <a:r>
              <a:rPr lang="en-US" sz="6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ips. </a:t>
            </a:r>
            <a:r>
              <a:rPr lang="en-US" sz="6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London: Routledge</a:t>
            </a:r>
            <a:endParaRPr lang="el-GR" sz="6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l-GR" sz="6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n-US" sz="6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MacBeath</a:t>
            </a:r>
            <a:r>
              <a:rPr lang="el-GR" sz="6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6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</a:t>
            </a:r>
            <a:r>
              <a:rPr lang="el-GR" sz="6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., </a:t>
            </a:r>
            <a:r>
              <a:rPr lang="en-US" sz="6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Schratz</a:t>
            </a:r>
            <a:r>
              <a:rPr lang="el-GR" sz="6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6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el-GR" sz="6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., </a:t>
            </a:r>
            <a:r>
              <a:rPr lang="en-US" sz="6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Meuret</a:t>
            </a:r>
            <a:r>
              <a:rPr lang="el-GR" sz="6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6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l-GR" sz="6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., </a:t>
            </a:r>
            <a:r>
              <a:rPr lang="en-US" sz="6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Jacobsen</a:t>
            </a:r>
            <a:r>
              <a:rPr lang="el-GR" sz="6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6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</a:t>
            </a:r>
            <a:r>
              <a:rPr lang="el-GR" sz="6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(2005) </a:t>
            </a:r>
            <a:r>
              <a:rPr lang="el-GR" sz="60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Η </a:t>
            </a:r>
            <a:r>
              <a:rPr lang="el-GR" sz="60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αυτό-αξιολόγηση </a:t>
            </a:r>
            <a:r>
              <a:rPr lang="el-GR" sz="60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στο ευρωπαϊκό σχολείο (Μετάφραση: Δεληγιάννη, Μ.).</a:t>
            </a:r>
            <a:r>
              <a:rPr lang="el-GR" sz="6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Αθήνα: Μεταίχμιο</a:t>
            </a:r>
            <a:r>
              <a:rPr lang="el-GR" sz="6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l-GR" sz="6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l-GR" sz="6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Μπαγάκης, Γ. (2001) </a:t>
            </a:r>
            <a:r>
              <a:rPr lang="el-GR" sz="60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Αξιολόγηση προγραμμάτων και σχολείου. </a:t>
            </a:r>
            <a:r>
              <a:rPr lang="el-GR" sz="6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Αθήνα</a:t>
            </a:r>
            <a:r>
              <a:rPr lang="en-US" sz="6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  <a:r>
              <a:rPr lang="el-GR" sz="6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Μεταίχμιο.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l-GR" sz="51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l-GR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el-G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384663" y="339634"/>
            <a:ext cx="10502537" cy="6595320"/>
          </a:xfrm>
        </p:spPr>
        <p:txBody>
          <a:bodyPr>
            <a:normAutofit fontScale="92500" lnSpcReduction="20000"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l-G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Μπαγάκης, Γ. (</a:t>
            </a:r>
            <a:r>
              <a:rPr lang="el-GR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επιμ</a:t>
            </a:r>
            <a:r>
              <a:rPr lang="el-G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.) </a:t>
            </a:r>
            <a: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(2015) </a:t>
            </a:r>
            <a:r>
              <a:rPr lang="el-GR" sz="2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Μεθοδολογία, πολιτικές, πρακτικές επιμόρφωσης και επαγγελματικής ανάπτυξης του εκπαιδευτικού που βασίζονται στο σχολείο (</a:t>
            </a:r>
            <a:r>
              <a:rPr lang="en-US" sz="2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school based</a:t>
            </a:r>
            <a:r>
              <a:rPr lang="el-GR" sz="2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r>
              <a:rPr lang="el-G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Αθήνα: Γρηγόρης</a:t>
            </a:r>
            <a: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l-GR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l-GR" sz="2400" dirty="0" err="1"/>
              <a:t>Μπαγάκης</a:t>
            </a:r>
            <a:r>
              <a:rPr lang="el-GR" sz="2400" dirty="0"/>
              <a:t>, Γ. (2017) Απόπειρα αποτίμησης της </a:t>
            </a:r>
            <a:r>
              <a:rPr lang="el-GR" sz="2400" dirty="0" err="1"/>
              <a:t>δεκαεννιάχρονης</a:t>
            </a:r>
            <a:r>
              <a:rPr lang="el-GR" sz="2400" dirty="0"/>
              <a:t> εμπειρίας </a:t>
            </a:r>
            <a:r>
              <a:rPr lang="el-GR" sz="2400" dirty="0" smtClean="0"/>
              <a:t>αυτό-αξιολόγησης </a:t>
            </a:r>
            <a:r>
              <a:rPr lang="el-GR" sz="2400" dirty="0"/>
              <a:t>σχολείου στην Ελλάδα. Τι τελικά καθορίζει την </a:t>
            </a:r>
            <a:r>
              <a:rPr lang="el-GR" sz="2400" dirty="0" err="1"/>
              <a:t>αυτοαξιολόγηση</a:t>
            </a:r>
            <a:r>
              <a:rPr lang="el-GR" sz="2400" dirty="0"/>
              <a:t>; </a:t>
            </a:r>
            <a:r>
              <a:rPr lang="el-GR" sz="2400" i="1" dirty="0"/>
              <a:t>Νέα Παιδεία, </a:t>
            </a:r>
            <a:r>
              <a:rPr lang="el-GR" sz="2400" dirty="0"/>
              <a:t>τ. </a:t>
            </a:r>
            <a:r>
              <a:rPr lang="el-GR" sz="2400" dirty="0" smtClean="0"/>
              <a:t>Μαΐου</a:t>
            </a:r>
            <a:r>
              <a:rPr lang="el-GR" sz="2400" dirty="0"/>
              <a:t>. </a:t>
            </a:r>
            <a:endParaRPr lang="el-GR" sz="2400" dirty="0" smtClean="0"/>
          </a:p>
          <a:p>
            <a:pPr marL="0" indent="0">
              <a:spcBef>
                <a:spcPts val="0"/>
              </a:spcBef>
              <a:buNone/>
              <a:defRPr/>
            </a:pPr>
            <a:endParaRPr lang="el-GR" sz="2400" dirty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l-GR" sz="2400" dirty="0" err="1" smtClean="0"/>
              <a:t>Μπαγάκης</a:t>
            </a:r>
            <a:r>
              <a:rPr lang="el-GR" sz="2400" dirty="0" smtClean="0"/>
              <a:t>, Γ. (2021) Αυτό-αξιολόγηση σχολείου. Μη βαφτίζομε το κρέας ψάρι. Ανάρτηση στο </a:t>
            </a:r>
            <a:r>
              <a:rPr lang="en-US" sz="2400" dirty="0" smtClean="0"/>
              <a:t>Fresh Education </a:t>
            </a:r>
            <a:r>
              <a:rPr lang="el-GR" sz="2400" dirty="0" smtClean="0"/>
              <a:t>στις </a:t>
            </a:r>
            <a:r>
              <a:rPr lang="en-US" sz="2400" dirty="0" smtClean="0"/>
              <a:t>23/2/2021:</a:t>
            </a:r>
            <a:endParaRPr lang="el-GR" sz="2400" dirty="0" smtClean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400" dirty="0" smtClean="0">
                <a:hlinkClick r:id="rId3"/>
              </a:rPr>
              <a:t>http</a:t>
            </a:r>
            <a:r>
              <a:rPr lang="en-US" sz="2400" dirty="0">
                <a:hlinkClick r:id="rId3"/>
              </a:rPr>
              <a:t>://www.fresh-education.gr/%ce%b1%cf%85%cf%84%ce%bf%ce%b1%ce%be%ce%b9%ce%bf%ce%bb%cf%8c%ce%b3%ce%b7%cf%83%ce%b7-%cf%83%cf%87%ce%bf%ce%bb%ce%b5%ce%af%ce%bf%cf%85-%ce%bc%ce%b7-%ce%b2%ce%b1%cf%86%cf%84%ce%af%ce%b6%ce%bf%cf%85</a:t>
            </a:r>
            <a:r>
              <a:rPr lang="en-US" sz="2400" dirty="0" smtClean="0">
                <a:hlinkClick r:id="rId3"/>
              </a:rPr>
              <a:t>/</a:t>
            </a:r>
            <a:endParaRPr lang="en-US" sz="2400" dirty="0" smtClean="0"/>
          </a:p>
          <a:p>
            <a:pPr marL="0" indent="0">
              <a:spcBef>
                <a:spcPts val="0"/>
              </a:spcBef>
              <a:buNone/>
              <a:defRPr/>
            </a:pPr>
            <a:endParaRPr lang="el-GR" sz="24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l-GR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 </a:t>
            </a:r>
            <a:endParaRPr lang="el-GR" sz="2400" dirty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el-G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Μπαγάκης, Γ., Δεμερτζή, Κ., Σταμάτης, Θ. (2007) </a:t>
            </a:r>
            <a:r>
              <a:rPr lang="el-GR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Ένα </a:t>
            </a:r>
            <a:r>
              <a:rPr lang="el-GR" sz="24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σχολείο μαθαίνει. </a:t>
            </a:r>
            <a:r>
              <a:rPr lang="el-GR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Η αυτό-αξιολόγηση και η ανάπτυξη ενός σχολείου στο πλαίσιο του Διεθνούς Προγράμματος </a:t>
            </a:r>
            <a:r>
              <a:rPr lang="en-US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Carpe </a:t>
            </a:r>
            <a:r>
              <a:rPr lang="en-US" sz="24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Vitam</a:t>
            </a:r>
            <a:r>
              <a:rPr lang="en-US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Leadership for Learning. </a:t>
            </a:r>
            <a: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Αθήνα</a:t>
            </a:r>
            <a:r>
              <a:rPr lang="el-G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Λιβάνης</a:t>
            </a:r>
            <a: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l-G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l-GR" altLang="el-GR" sz="2400" dirty="0" err="1"/>
              <a:t>Μπαγάκης</a:t>
            </a:r>
            <a:r>
              <a:rPr lang="el-GR" altLang="el-GR" sz="2400" dirty="0"/>
              <a:t>, Γ. , Σκιά, Κ. (2015) (</a:t>
            </a:r>
            <a:r>
              <a:rPr lang="el-GR" altLang="el-GR" sz="2400" dirty="0" err="1"/>
              <a:t>επιμ</a:t>
            </a:r>
            <a:r>
              <a:rPr lang="el-GR" altLang="el-GR" sz="2400" dirty="0"/>
              <a:t>.) Διερεύνηση των δυνατοτήτων επιμόρφωσης των εκπαιδευτικών σήμερα στη χώρα μας. Αθήνα</a:t>
            </a:r>
            <a:r>
              <a:rPr lang="en-US" altLang="el-GR" sz="2400" dirty="0"/>
              <a:t>: </a:t>
            </a:r>
            <a:r>
              <a:rPr lang="el-GR" altLang="el-GR" sz="2400" dirty="0"/>
              <a:t>Γρηγόρης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l-G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endParaRPr lang="el-G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6000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50126" y="243841"/>
            <a:ext cx="10180320" cy="6614160"/>
          </a:xfrm>
        </p:spPr>
        <p:txBody>
          <a:bodyPr/>
          <a:lstStyle/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el-GR" altLang="el-GR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Μπαγάκης</a:t>
            </a:r>
            <a:r>
              <a:rPr lang="el-GR" altLang="el-GR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Γ. και </a:t>
            </a:r>
            <a:r>
              <a:rPr lang="en-US" altLang="el-GR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MacBeath</a:t>
            </a:r>
            <a:r>
              <a:rPr lang="el-GR" altLang="el-GR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el-GR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</a:t>
            </a:r>
            <a:r>
              <a:rPr lang="el-GR" altLang="el-GR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  <a:r>
              <a:rPr lang="en-US" altLang="el-GR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(</a:t>
            </a:r>
            <a:r>
              <a:rPr lang="el-GR" altLang="el-GR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επιμ</a:t>
            </a:r>
            <a:r>
              <a:rPr lang="el-GR" altLang="el-GR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 (2008) </a:t>
            </a:r>
            <a:r>
              <a:rPr lang="el-GR" altLang="el-GR" sz="24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Η ηγεσία που διευκολύνει τη μάθηση. </a:t>
            </a:r>
            <a:r>
              <a:rPr lang="el-GR" altLang="el-GR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Αθήνα: Λιβάνης </a:t>
            </a:r>
            <a:endParaRPr lang="en-US" altLang="el-GR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el-GR" altLang="el-GR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>
              <a:buFont typeface="Wingdings 3" panose="05040102010807070707" pitchFamily="18" charset="2"/>
              <a:buNone/>
              <a:defRPr/>
            </a:pPr>
            <a:r>
              <a:rPr lang="el-GR" altLang="el-GR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Σολομών, Ι. (</a:t>
            </a:r>
            <a:r>
              <a:rPr lang="el-GR" altLang="el-GR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επιμ</a:t>
            </a:r>
            <a:r>
              <a:rPr lang="el-GR" altLang="el-GR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.) (1999) </a:t>
            </a:r>
            <a:r>
              <a:rPr lang="el-GR" altLang="el-GR" sz="24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Εσωτερική αξιολόγηση και προγραμματισμός του εκπαιδευτικού έργου στη σχολική μονάδα. Ένα πλαίσιο εργασίας και υποστήριξης.</a:t>
            </a:r>
            <a:r>
              <a:rPr lang="el-GR" altLang="el-GR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Αθήνα: Παιδαγωγικό Ινστιτούτο.</a:t>
            </a:r>
            <a:r>
              <a:rPr lang="el-GR" altLang="el-GR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l-GR" altLang="el-GR" sz="24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el-GR" altLang="el-GR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el-GR" altLang="el-GR" sz="24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>
              <a:buFont typeface="Wingdings 3" panose="05040102010807070707" pitchFamily="18" charset="2"/>
              <a:buNone/>
              <a:defRPr/>
            </a:pPr>
            <a:endParaRPr lang="en-US" altLang="el-GR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810767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Θέση περιεχομένου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83038" y="538163"/>
            <a:ext cx="4724400" cy="5373687"/>
          </a:xfrm>
        </p:spPr>
      </p:pic>
    </p:spTree>
    <p:extLst>
      <p:ext uri="{BB962C8B-B14F-4D97-AF65-F5344CB8AC3E}">
        <p14:creationId xmlns:p14="http://schemas.microsoft.com/office/powerpoint/2010/main" val="114110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0070C0"/>
                </a:solidFill>
              </a:rPr>
              <a:t>α1. Ευχαριστίες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67840" y="1323703"/>
            <a:ext cx="9736772" cy="4587519"/>
          </a:xfrm>
        </p:spPr>
        <p:txBody>
          <a:bodyPr>
            <a:normAutofit/>
          </a:bodyPr>
          <a:lstStyle/>
          <a:p>
            <a:endParaRPr lang="el-GR" sz="2400" dirty="0" smtClean="0"/>
          </a:p>
          <a:p>
            <a:pPr marL="0" indent="0">
              <a:buNone/>
            </a:pPr>
            <a:r>
              <a:rPr lang="el-GR" sz="2400" dirty="0" smtClean="0"/>
              <a:t>Ευχαριστώ </a:t>
            </a:r>
            <a:r>
              <a:rPr lang="el-GR" sz="2400" dirty="0" smtClean="0">
                <a:latin typeface="+mj-lt"/>
              </a:rPr>
              <a:t>την </a:t>
            </a:r>
            <a:r>
              <a:rPr lang="el-GR" sz="2400" dirty="0" smtClean="0">
                <a:latin typeface="+mj-lt"/>
                <a:cs typeface="Times New Roman" panose="02020603050405020304" pitchFamily="18" charset="0"/>
              </a:rPr>
              <a:t>Ο</a:t>
            </a:r>
            <a:r>
              <a:rPr lang="el-GR" sz="2400" dirty="0" smtClean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μοσπονδία Λειτουργών Τεχνικής Επαγγελματικής Εκπαίδευσης</a:t>
            </a:r>
            <a:r>
              <a:rPr lang="el-GR" sz="2400" dirty="0" smtClean="0">
                <a:latin typeface="+mj-lt"/>
                <a:cs typeface="Times New Roman" panose="02020603050405020304" pitchFamily="18" charset="0"/>
              </a:rPr>
              <a:t> (Ο.Λ.Τ.Ε.Ε.) για την τιμητική για μένα πρόσκληση</a:t>
            </a:r>
          </a:p>
          <a:p>
            <a:pPr marL="0" indent="0">
              <a:buNone/>
            </a:pPr>
            <a:endParaRPr lang="el-GR" sz="2400" dirty="0" smtClean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2400" dirty="0" smtClean="0">
                <a:latin typeface="+mj-lt"/>
                <a:cs typeface="Times New Roman" panose="02020603050405020304" pitchFamily="18" charset="0"/>
              </a:rPr>
              <a:t>Τα ΕΠΑΛ τα γνώρισα καλύτερα τα τελευταία χρόνια μετά τον Οκτώβριο του 2018.</a:t>
            </a:r>
          </a:p>
          <a:p>
            <a:pPr marL="0" indent="0">
              <a:buNone/>
            </a:pPr>
            <a:endParaRPr lang="el-GR" sz="24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2400" dirty="0" smtClean="0">
                <a:latin typeface="+mj-lt"/>
                <a:cs typeface="Times New Roman" panose="02020603050405020304" pitchFamily="18" charset="0"/>
              </a:rPr>
              <a:t>Συμμετείχα για ένα περίπου χρόνο στη συντονιστική επιτροπή του ΜΝΑΕ καθώς και σε </a:t>
            </a:r>
            <a:r>
              <a:rPr lang="el-GR" sz="2400" dirty="0">
                <a:latin typeface="+mj-lt"/>
                <a:cs typeface="Times New Roman" panose="02020603050405020304" pitchFamily="18" charset="0"/>
              </a:rPr>
              <a:t>η</a:t>
            </a:r>
            <a:r>
              <a:rPr lang="el-GR" sz="2400" dirty="0" smtClean="0">
                <a:latin typeface="+mj-lt"/>
                <a:cs typeface="Times New Roman" panose="02020603050405020304" pitchFamily="18" charset="0"/>
              </a:rPr>
              <a:t>μερίδες και σε ένα συλλογικό κείμενο για το ΜΝΑΕ πρόσφατα</a:t>
            </a:r>
            <a:endParaRPr lang="el-GR" sz="2400" dirty="0">
              <a:latin typeface="+mj-lt"/>
            </a:endParaRPr>
          </a:p>
          <a:p>
            <a:pPr>
              <a:lnSpc>
                <a:spcPct val="150000"/>
              </a:lnSpc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362436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037806" y="69670"/>
            <a:ext cx="9466806" cy="1227908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rgbClr val="0070C0"/>
                </a:solidFill>
              </a:rPr>
              <a:t>α2. Το είδος της παρέμβασή μου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58833" y="1567542"/>
            <a:ext cx="9048795" cy="5290457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Αυτά που θα προσπαθήσω να υποστηρίξω για την αυτό-αξιολόγηση δεν έχουν καμιά κομματική αφετηρία, </a:t>
            </a:r>
            <a:r>
              <a:rPr lang="el-GR" sz="2400" dirty="0" err="1" smtClean="0"/>
              <a:t>συμπολιτευτική</a:t>
            </a:r>
            <a:r>
              <a:rPr lang="el-GR" sz="2400" dirty="0" smtClean="0"/>
              <a:t> ή αντιπολιτευτική διάθεση. </a:t>
            </a:r>
          </a:p>
          <a:p>
            <a:endParaRPr lang="el-GR" sz="2400" dirty="0"/>
          </a:p>
          <a:p>
            <a:r>
              <a:rPr lang="el-GR" sz="2400" dirty="0" smtClean="0"/>
              <a:t>Θα μείνω καθαρά στο θέμα της αυτό-αξιολόγησης που είχα την τύχη ή την ατυχία να γνωρίσω αρκετά καλά.</a:t>
            </a:r>
          </a:p>
          <a:p>
            <a:pPr marL="0" indent="0">
              <a:buNone/>
            </a:pPr>
            <a:endParaRPr lang="el-GR" sz="2400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67472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968137" y="322217"/>
            <a:ext cx="9536475" cy="6174377"/>
          </a:xfrm>
        </p:spPr>
        <p:txBody>
          <a:bodyPr/>
          <a:lstStyle/>
          <a:p>
            <a:r>
              <a:rPr lang="el-GR" sz="2400" dirty="0" smtClean="0"/>
              <a:t>Βέβαια, </a:t>
            </a:r>
            <a:r>
              <a:rPr lang="el-GR" sz="2400" dirty="0"/>
              <a:t>είναι ηλίου </a:t>
            </a:r>
            <a:r>
              <a:rPr lang="el-GR" sz="2400" dirty="0" smtClean="0"/>
              <a:t>φαεινότερο ότι μαζί με την </a:t>
            </a:r>
            <a:r>
              <a:rPr lang="el-GR" sz="2400" dirty="0"/>
              <a:t>αρκετά </a:t>
            </a:r>
            <a:r>
              <a:rPr lang="el-GR" sz="2400" dirty="0" smtClean="0"/>
              <a:t>δύσκολη για όλους μας </a:t>
            </a:r>
            <a:r>
              <a:rPr lang="el-GR" sz="2400" dirty="0"/>
              <a:t>πανδημία </a:t>
            </a:r>
            <a:r>
              <a:rPr lang="el-GR" sz="2400" dirty="0" smtClean="0"/>
              <a:t> </a:t>
            </a:r>
            <a:r>
              <a:rPr lang="el-GR" sz="2400" dirty="0"/>
              <a:t>βρισκόμαστε σε μια </a:t>
            </a:r>
            <a:r>
              <a:rPr lang="el-GR" sz="2400" dirty="0" smtClean="0"/>
              <a:t>εξαιρετικά κρίσιμη πολιτικά περίοδο </a:t>
            </a:r>
            <a:r>
              <a:rPr lang="el-GR" sz="2400" dirty="0"/>
              <a:t>για τους εκπαιδευτικούς. </a:t>
            </a:r>
          </a:p>
          <a:p>
            <a:endParaRPr lang="el-GR" sz="2400" dirty="0"/>
          </a:p>
          <a:p>
            <a:r>
              <a:rPr lang="el-GR" sz="2400" dirty="0"/>
              <a:t>Οι αποφάσεις που θα ληφθούν τις επόμενες εβδομάδες είναι καθοριστικές. </a:t>
            </a:r>
          </a:p>
          <a:p>
            <a:endParaRPr lang="el-GR" sz="2400" dirty="0"/>
          </a:p>
          <a:p>
            <a:r>
              <a:rPr lang="el-GR" sz="2400" b="1" dirty="0"/>
              <a:t>Οι αποφάσεις βέβαια </a:t>
            </a:r>
            <a:r>
              <a:rPr lang="el-GR" sz="2400" b="1" dirty="0" smtClean="0"/>
              <a:t>ως προς το τι δέον γενέσθαι από  εκπαιδευτικούς της σχολικής εκπαίδευσης ανήκουν </a:t>
            </a:r>
            <a:r>
              <a:rPr lang="el-GR" sz="2400" b="1" dirty="0"/>
              <a:t>αποκλειστικά </a:t>
            </a:r>
            <a:r>
              <a:rPr lang="el-GR" sz="2400" b="1" dirty="0" smtClean="0"/>
              <a:t>στους ίδιους</a:t>
            </a:r>
            <a:endParaRPr lang="el-GR" sz="2400" b="1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00834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246811" y="624110"/>
            <a:ext cx="9257801" cy="1280890"/>
          </a:xfrm>
        </p:spPr>
        <p:txBody>
          <a:bodyPr/>
          <a:lstStyle/>
          <a:p>
            <a:r>
              <a:rPr lang="el-GR" b="1" dirty="0" smtClean="0">
                <a:solidFill>
                  <a:srgbClr val="0070C0"/>
                </a:solidFill>
              </a:rPr>
              <a:t>Β. ΕΙΣΑΓΩΓΙΚΑ ΓΙΑ ΤΗΝ ΑΥΤΟΑΞΙΟΛΟΓΗΣΗ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47731" y="1367073"/>
            <a:ext cx="10148934" cy="5133315"/>
          </a:xfrm>
        </p:spPr>
        <p:txBody>
          <a:bodyPr>
            <a:normAutofit lnSpcReduction="10000"/>
          </a:bodyPr>
          <a:lstStyle/>
          <a:p>
            <a:endParaRPr lang="el-GR" dirty="0"/>
          </a:p>
          <a:p>
            <a:pPr lvl="0"/>
            <a:r>
              <a:rPr lang="el-GR" sz="2400" b="1" dirty="0"/>
              <a:t>«Πονεμένη» ιστορία</a:t>
            </a:r>
            <a:r>
              <a:rPr lang="el-GR" sz="2400" dirty="0"/>
              <a:t> </a:t>
            </a:r>
            <a:r>
              <a:rPr lang="el-GR" sz="2400" b="1" dirty="0"/>
              <a:t>η αυτό-αξιολόγηση </a:t>
            </a:r>
            <a:r>
              <a:rPr lang="el-GR" sz="2400" b="1" dirty="0" smtClean="0"/>
              <a:t>σχολείου</a:t>
            </a:r>
            <a:r>
              <a:rPr lang="el-GR" sz="2400" dirty="0" smtClean="0"/>
              <a:t> </a:t>
            </a:r>
            <a:r>
              <a:rPr lang="el-GR" sz="2400" dirty="0"/>
              <a:t>για όσους είχαν την τύχη ή την ατυχία να ασχοληθούν με </a:t>
            </a:r>
            <a:r>
              <a:rPr lang="el-GR" sz="2400" dirty="0" smtClean="0"/>
              <a:t>αυτή </a:t>
            </a:r>
            <a:r>
              <a:rPr lang="el-GR" sz="2400" dirty="0"/>
              <a:t>θεωρητικά, μεθοδολογικά και πρακτικά στα </a:t>
            </a:r>
            <a:r>
              <a:rPr lang="el-GR" sz="2400" dirty="0" smtClean="0"/>
              <a:t>σχολεία</a:t>
            </a:r>
          </a:p>
          <a:p>
            <a:pPr lvl="0"/>
            <a:endParaRPr lang="en-US" sz="2400" dirty="0" smtClean="0"/>
          </a:p>
          <a:p>
            <a:pPr lvl="0"/>
            <a:r>
              <a:rPr lang="el-GR" sz="2400" dirty="0"/>
              <a:t>Γ</a:t>
            </a:r>
            <a:r>
              <a:rPr lang="el-GR" sz="2400" dirty="0" smtClean="0"/>
              <a:t>ια </a:t>
            </a:r>
            <a:r>
              <a:rPr lang="el-GR" sz="2400" dirty="0"/>
              <a:t>όσους είχαν την τύχη ή την ατυχία να </a:t>
            </a:r>
            <a:r>
              <a:rPr lang="el-GR" sz="2400" dirty="0" smtClean="0"/>
              <a:t>γνωρίσουν </a:t>
            </a:r>
            <a:r>
              <a:rPr lang="el-GR" sz="2400" dirty="0"/>
              <a:t>σε διεθνές επίπεδο </a:t>
            </a:r>
            <a:r>
              <a:rPr lang="el-GR" sz="2400" dirty="0" smtClean="0"/>
              <a:t>τους </a:t>
            </a:r>
            <a:r>
              <a:rPr lang="el-GR" sz="2400" dirty="0"/>
              <a:t>πρωτεργάτες </a:t>
            </a:r>
            <a:r>
              <a:rPr lang="el-GR" sz="2400" dirty="0" smtClean="0"/>
              <a:t>της</a:t>
            </a:r>
            <a:r>
              <a:rPr lang="en-US" sz="2400" dirty="0" smtClean="0"/>
              <a:t> (</a:t>
            </a:r>
            <a:r>
              <a:rPr lang="el-GR" sz="2400" dirty="0" err="1" smtClean="0"/>
              <a:t>Μπαγάκης</a:t>
            </a:r>
            <a:r>
              <a:rPr lang="el-GR" sz="2400" dirty="0" smtClean="0"/>
              <a:t>, </a:t>
            </a:r>
            <a:r>
              <a:rPr lang="el-GR" sz="2400" dirty="0" err="1" smtClean="0"/>
              <a:t>κ.ά</a:t>
            </a:r>
            <a:r>
              <a:rPr lang="el-GR" sz="2400" dirty="0" smtClean="0"/>
              <a:t>, 2007</a:t>
            </a:r>
            <a:r>
              <a:rPr lang="en-US" sz="2400" dirty="0" smtClean="0"/>
              <a:t>; </a:t>
            </a:r>
            <a:r>
              <a:rPr lang="el-GR" sz="2400" dirty="0" err="1" smtClean="0"/>
              <a:t>Μπαγάκης</a:t>
            </a:r>
            <a:r>
              <a:rPr lang="el-GR" sz="2400" dirty="0" smtClean="0"/>
              <a:t> και </a:t>
            </a:r>
            <a:r>
              <a:rPr lang="en-US" sz="2400" dirty="0" err="1" smtClean="0"/>
              <a:t>MacBeath</a:t>
            </a:r>
            <a:r>
              <a:rPr lang="en-US" sz="2400" dirty="0" smtClean="0"/>
              <a:t>, 2008)</a:t>
            </a:r>
            <a:endParaRPr lang="el-GR" sz="2400" dirty="0" smtClean="0"/>
          </a:p>
          <a:p>
            <a:pPr marL="0" lvl="0" indent="0">
              <a:buNone/>
            </a:pPr>
            <a:endParaRPr lang="el-GR" sz="2400" dirty="0" smtClean="0"/>
          </a:p>
          <a:p>
            <a:pPr lvl="0"/>
            <a:r>
              <a:rPr lang="el-GR" sz="2400" dirty="0" smtClean="0"/>
              <a:t>Για </a:t>
            </a:r>
            <a:r>
              <a:rPr lang="el-GR" sz="2400" dirty="0"/>
              <a:t>όσους είχαν την τύχη ή την ατυχία να προσπαθήσουν να εμβαθύνουν ενδεχομένως λίγο και να υπερβούν την </a:t>
            </a:r>
            <a:r>
              <a:rPr lang="el-GR" sz="2400" dirty="0" err="1"/>
              <a:t>εργαλειακή</a:t>
            </a:r>
            <a:r>
              <a:rPr lang="el-GR" sz="2400" dirty="0"/>
              <a:t> της αντιμετώπιση </a:t>
            </a:r>
            <a:r>
              <a:rPr lang="el-GR" sz="2400" b="1" dirty="0"/>
              <a:t>άλλοτε ως σύνθημα, άλλοτε ως πανάκεια, άλλοτε ως </a:t>
            </a:r>
            <a:r>
              <a:rPr lang="el-GR" sz="2400" b="1" dirty="0" smtClean="0"/>
              <a:t>«δούρειο ίππο» </a:t>
            </a:r>
            <a:r>
              <a:rPr lang="el-GR" sz="2400" b="1" dirty="0"/>
              <a:t>της εξωτερικής </a:t>
            </a:r>
            <a:r>
              <a:rPr lang="el-GR" sz="2400" b="1" dirty="0" smtClean="0"/>
              <a:t>αξιολόγησης</a:t>
            </a:r>
          </a:p>
          <a:p>
            <a:pPr lvl="0"/>
            <a:endParaRPr lang="el-GR" sz="2400" b="1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9718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84356" y="108642"/>
            <a:ext cx="9920256" cy="5802580"/>
          </a:xfrm>
        </p:spPr>
        <p:txBody>
          <a:bodyPr/>
          <a:lstStyle/>
          <a:p>
            <a:r>
              <a:rPr lang="el-GR" sz="2400" dirty="0" smtClean="0"/>
              <a:t>Είναι γεγονός ότι σήμερα υπάρχει </a:t>
            </a:r>
            <a:r>
              <a:rPr lang="el-GR" sz="2400" b="1" dirty="0"/>
              <a:t>κόπωση με τα </a:t>
            </a:r>
            <a:r>
              <a:rPr lang="el-GR" sz="2400" b="1" dirty="0" err="1" smtClean="0"/>
              <a:t>τεκταινόμενα</a:t>
            </a:r>
            <a:r>
              <a:rPr lang="el-GR" sz="2400" b="1" dirty="0" smtClean="0"/>
              <a:t> </a:t>
            </a:r>
            <a:r>
              <a:rPr lang="el-GR" sz="2400" b="1" dirty="0"/>
              <a:t>στην κεντρική εκπαιδευτική πολιτική σκηνή</a:t>
            </a:r>
            <a:r>
              <a:rPr lang="el-GR" sz="2400" dirty="0"/>
              <a:t> και </a:t>
            </a:r>
            <a:r>
              <a:rPr lang="el-GR" sz="2400" dirty="0" smtClean="0"/>
              <a:t>τους ποικίλους </a:t>
            </a:r>
            <a:r>
              <a:rPr lang="el-GR" sz="2400" dirty="0" err="1" smtClean="0"/>
              <a:t>εναλασσόμενα</a:t>
            </a:r>
            <a:r>
              <a:rPr lang="el-GR" sz="2400" dirty="0" smtClean="0"/>
              <a:t> </a:t>
            </a:r>
            <a:r>
              <a:rPr lang="el-GR" sz="2400" b="1" dirty="0" smtClean="0"/>
              <a:t>διορισμένους για τη σχολική εκπαίδευση </a:t>
            </a:r>
            <a:r>
              <a:rPr lang="el-GR" sz="2400" dirty="0"/>
              <a:t>τα τελευταία χρόνια από πολιτικούς χώρους </a:t>
            </a:r>
            <a:r>
              <a:rPr lang="el-GR" sz="2400" b="1" dirty="0"/>
              <a:t>ποικίλων χρωμάτων.  </a:t>
            </a:r>
            <a:endParaRPr lang="el-GR" sz="2400" b="1" dirty="0" smtClean="0"/>
          </a:p>
          <a:p>
            <a:pPr marL="0" indent="0">
              <a:buNone/>
            </a:pPr>
            <a:endParaRPr lang="el-GR" sz="2400" dirty="0"/>
          </a:p>
          <a:p>
            <a:r>
              <a:rPr lang="el-GR" sz="2400" dirty="0" smtClean="0"/>
              <a:t>Για </a:t>
            </a:r>
            <a:r>
              <a:rPr lang="el-GR" sz="2400" dirty="0"/>
              <a:t>το λόγο αυτό </a:t>
            </a:r>
            <a:r>
              <a:rPr lang="el-GR" sz="2400" b="1" dirty="0" smtClean="0"/>
              <a:t>είναι και </a:t>
            </a:r>
            <a:r>
              <a:rPr lang="el-GR" sz="2400" b="1" dirty="0"/>
              <a:t>δύσκολο να αρθρωθεί ένας σοβαρός εκπαιδευτικός λόγος </a:t>
            </a:r>
            <a:r>
              <a:rPr lang="el-GR" sz="2400" dirty="0"/>
              <a:t>μέσα στο γενικότερο «χαμό», ο οποίος επιδεινώθηκε καθοριστικά από τις συνέπειες της πανδημίας και της καραντίνας.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1692624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3385</TotalTime>
  <Words>2961</Words>
  <Application>Microsoft Office PowerPoint</Application>
  <PresentationFormat>Ευρεία οθόνη</PresentationFormat>
  <Paragraphs>403</Paragraphs>
  <Slides>46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46</vt:i4>
      </vt:variant>
    </vt:vector>
  </HeadingPairs>
  <TitlesOfParts>
    <vt:vector size="53" baseType="lpstr">
      <vt:lpstr>Arial</vt:lpstr>
      <vt:lpstr>Calibri</vt:lpstr>
      <vt:lpstr>Century Gothic</vt:lpstr>
      <vt:lpstr>Times New Roman</vt:lpstr>
      <vt:lpstr>Wingdings</vt:lpstr>
      <vt:lpstr>Wingdings 3</vt:lpstr>
      <vt:lpstr>Wisp</vt:lpstr>
      <vt:lpstr>ΑΥΤΟΑΞΙΟΛΟΓΗΣΗ ΣΧΟΛΕΙΟΥ. ΜΗ ΒΑΦΤΙΖΟΥΜΕ ΤΟ ΚΡΕΑΣ ΨΑΡΙ  </vt:lpstr>
      <vt:lpstr>Παρουσίαση του PowerPoint</vt:lpstr>
      <vt:lpstr>Η παρουσίαση</vt:lpstr>
      <vt:lpstr>Α. ΤΟ ΠΛΑΙΣΙΟ ΤΗΣ ΠΑΡΕΜΒΑΣΗΣ  </vt:lpstr>
      <vt:lpstr>α1. Ευχαριστίες </vt:lpstr>
      <vt:lpstr>α2. Το είδος της παρέμβασή μου</vt:lpstr>
      <vt:lpstr>Παρουσίαση του PowerPoint</vt:lpstr>
      <vt:lpstr>Β. ΕΙΣΑΓΩΓΙΚΑ ΓΙΑ ΤΗΝ ΑΥΤΟΑΞΙΟΛΟΓΗΣΗ</vt:lpstr>
      <vt:lpstr>Παρουσίαση του PowerPoint</vt:lpstr>
      <vt:lpstr>Γ. ΕΠΙΣΗΜΑΝΣΕΙΣ ΓΙΑ ΤΗΝ ΑΥΤΟΑΞΙΟΛΟΓΗΣΗ</vt:lpstr>
      <vt:lpstr>γ1. Διαπιστώσεις ρίχνοντας μια ματιά στο χθες</vt:lpstr>
      <vt:lpstr>Παρουσίαση του PowerPoint</vt:lpstr>
      <vt:lpstr>Παρουσίαση του PowerPoint</vt:lpstr>
      <vt:lpstr>γ2. Βασικές επισημάνσεις στον τρόπο υλοποίησης που προτείνεται στο ΦΕΚ</vt:lpstr>
      <vt:lpstr>Παρουσίαση του PowerPoint</vt:lpstr>
      <vt:lpstr>γ3. Η εισαγωγή και ο οδηγός για την αυτό-αξιολόγηση</vt:lpstr>
      <vt:lpstr>Παρουσίαση του PowerPoint</vt:lpstr>
      <vt:lpstr>γ4 Λίγα θεμελιώδη για την αυτό-αξιολόγηση και γενικότερα για την αξιολόγηση </vt:lpstr>
      <vt:lpstr>Παρουσίαση του PowerPoint</vt:lpstr>
      <vt:lpstr>Παρουσίαση του PowerPoint</vt:lpstr>
      <vt:lpstr>γ5. Παράγοντες που ευνοούν και περιορίζουν την αυτό-αξιολόγηση του σχολείου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Δ. Η ΣΗΜΕΡΙΝΗ ΣΥΓΚΥΡΙΑ</vt:lpstr>
      <vt:lpstr>δ1.Οι ειδήμονες και οι φορείς κεντρικής εκπαιδευτικής πολιτικής για την αυτό-αξιολόγηση</vt:lpstr>
      <vt:lpstr>Παρουσίαση του PowerPoint</vt:lpstr>
      <vt:lpstr>Παρουσίαση του PowerPoint</vt:lpstr>
      <vt:lpstr>Παρουσίαση του PowerPoint</vt:lpstr>
      <vt:lpstr>δ2. Τα στελέχη στην περιφέρεια και τα σχολεία</vt:lpstr>
      <vt:lpstr>Παρουσίαση του PowerPoint</vt:lpstr>
      <vt:lpstr>Ε. ΚΑΤΑΛΗΚΤΙΚΑ ΣΧΟΛΙΑ </vt:lpstr>
      <vt:lpstr>ε1 Θα πρέπει άμεσα να ανοίξει ένα σοβαρός διάλογος και συναινετικές επεξεργασίες  Αυτό θα πρέπει να επιτευχθεί  σε πολλά επίπεδα: 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Ζ. ΕΠΙΛΟΓΟΣ</vt:lpstr>
      <vt:lpstr>Παρουσίαση του PowerPoint</vt:lpstr>
      <vt:lpstr>Παρουσίαση του PowerPoint</vt:lpstr>
      <vt:lpstr>   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UOP-USER</dc:creator>
  <cp:lastModifiedBy>UOP-USER</cp:lastModifiedBy>
  <cp:revision>156</cp:revision>
  <dcterms:created xsi:type="dcterms:W3CDTF">2021-02-13T06:05:37Z</dcterms:created>
  <dcterms:modified xsi:type="dcterms:W3CDTF">2021-02-27T16:21:19Z</dcterms:modified>
</cp:coreProperties>
</file>